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b05b50e3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b05b50e3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21ac6d01e_5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821ac6d01e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78246488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7824648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fdd240f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afdd240f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afdd240f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afdd240f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21ac6d0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21ac6d0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21ac6d01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21ac6d01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21ac6d01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21ac6d01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216a69fd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216a69fd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7824648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7824648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afdd240f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afdd240f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b05b50e3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b05b50e3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b005d520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b005d520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afdd240f2_1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afdd240f2_1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b005d520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b005d520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005d520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005d520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afdd240f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afdd240f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7824648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87824648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216a69fd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216a69fd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216a69fd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216a69fd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21ac6d01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21ac6d01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87824648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87824648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Cera Round Pro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 font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7824648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87824648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21ac6d01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21ac6d01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‘“‘“::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7824648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87824648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ba352c4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ba352c4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ba352c4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ba352c4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87824648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87824648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b005d520e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8b005d520e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afdd240f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afdd240f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8c9a66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8c9a66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b7b654a0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b7b654a0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b7b654a0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b7b654a0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216a69fd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216a69fd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216a69f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216a69f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2F80ED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23777" y="1641539"/>
            <a:ext cx="16246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61575" y="5367900"/>
            <a:ext cx="16246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6FF"/>
              </a:buClr>
              <a:buSzPts val="3600"/>
              <a:buFont typeface="Roboto Black"/>
              <a:buNone/>
              <a:defRPr sz="3600">
                <a:solidFill>
                  <a:srgbClr val="80B6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978261" y="7753990"/>
            <a:ext cx="16246200" cy="158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6FF"/>
              </a:buClr>
              <a:buSzPts val="2200"/>
              <a:buFont typeface="Roboto Black"/>
              <a:buNone/>
              <a:defRPr sz="2200">
                <a:solidFill>
                  <a:srgbClr val="80B6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Black"/>
              <a:buNone/>
              <a:defRPr sz="2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Black"/>
              <a:buNone/>
              <a:defRPr sz="2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Black"/>
              <a:buNone/>
              <a:defRPr sz="2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Black"/>
              <a:buNone/>
              <a:defRPr sz="2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Black"/>
              <a:buNone/>
              <a:defRPr sz="2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Black"/>
              <a:buNone/>
              <a:defRPr sz="2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Black"/>
              <a:buNone/>
              <a:defRPr sz="2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Black"/>
              <a:buNone/>
              <a:defRPr sz="2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6122975" y="8694873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">
  <p:cSld name="SECTION_HEADER_1">
    <p:bg>
      <p:bgPr>
        <a:solidFill>
          <a:srgbClr val="2F80ED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1001100" y="3704325"/>
            <a:ext cx="16285800" cy="2878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b="1"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b="1"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b="1"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b="1"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b="1"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b="1"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b="1"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b="1"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b="1"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맞춤 레이아웃 1">
  <p:cSld name="AUTOLAYOUT_1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623400" y="624025"/>
            <a:ext cx="1341000" cy="1340400"/>
          </a:xfrm>
          <a:prstGeom prst="straightConnector1">
            <a:avLst/>
          </a:prstGeom>
          <a:noFill/>
          <a:ln cap="flat" cmpd="sng" w="9525">
            <a:solidFill>
              <a:srgbClr val="F6F2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3"/>
          <p:cNvSpPr txBox="1"/>
          <p:nvPr>
            <p:ph type="title"/>
          </p:nvPr>
        </p:nvSpPr>
        <p:spPr>
          <a:xfrm>
            <a:off x="623400" y="2307800"/>
            <a:ext cx="5310000" cy="1717800"/>
          </a:xfrm>
          <a:prstGeom prst="rect">
            <a:avLst/>
          </a:prstGeom>
          <a:noFill/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623400" y="4044100"/>
            <a:ext cx="5310000" cy="5856600"/>
          </a:xfrm>
          <a:prstGeom prst="rect">
            <a:avLst/>
          </a:prstGeom>
          <a:noFill/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000"/>
              <a:buChar char="●"/>
              <a:defRPr sz="2000">
                <a:solidFill>
                  <a:srgbClr val="F6F2D2"/>
                </a:solidFill>
              </a:defRPr>
            </a:lvl1pPr>
            <a:lvl2pPr indent="-355600" lvl="1" marL="9144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F6F2D2"/>
              </a:buClr>
              <a:buSzPts val="2000"/>
              <a:buChar char="•"/>
              <a:defRPr sz="2000">
                <a:solidFill>
                  <a:srgbClr val="F6F2D2"/>
                </a:solidFill>
              </a:defRPr>
            </a:lvl2pPr>
            <a:lvl3pPr indent="-355600" lvl="2" marL="13716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F6F2D2"/>
              </a:buClr>
              <a:buSzPts val="2000"/>
              <a:buChar char="■"/>
              <a:defRPr sz="2000">
                <a:solidFill>
                  <a:srgbClr val="F6F2D2"/>
                </a:solidFill>
              </a:defRPr>
            </a:lvl3pPr>
            <a:lvl4pPr indent="-355600" lvl="3" marL="18288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F6F2D2"/>
              </a:buClr>
              <a:buSzPts val="2000"/>
              <a:buChar char="●"/>
              <a:defRPr sz="2000">
                <a:solidFill>
                  <a:srgbClr val="F6F2D2"/>
                </a:solidFill>
              </a:defRPr>
            </a:lvl4pPr>
            <a:lvl5pPr indent="-355600" lvl="4" marL="22860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F6F2D2"/>
              </a:buClr>
              <a:buSzPts val="2000"/>
              <a:buChar char="○"/>
              <a:defRPr sz="2000">
                <a:solidFill>
                  <a:srgbClr val="F6F2D2"/>
                </a:solidFill>
              </a:defRPr>
            </a:lvl5pPr>
            <a:lvl6pPr indent="-355600" lvl="5" marL="27432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F6F2D2"/>
              </a:buClr>
              <a:buSzPts val="2000"/>
              <a:buChar char="■"/>
              <a:defRPr sz="2000">
                <a:solidFill>
                  <a:srgbClr val="F6F2D2"/>
                </a:solidFill>
              </a:defRPr>
            </a:lvl6pPr>
            <a:lvl7pPr indent="-355600" lvl="6" marL="32004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F6F2D2"/>
              </a:buClr>
              <a:buSzPts val="2000"/>
              <a:buChar char="●"/>
              <a:defRPr sz="2000">
                <a:solidFill>
                  <a:srgbClr val="F6F2D2"/>
                </a:solidFill>
              </a:defRPr>
            </a:lvl7pPr>
            <a:lvl8pPr indent="-355600" lvl="7" marL="36576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F6F2D2"/>
              </a:buClr>
              <a:buSzPts val="2000"/>
              <a:buChar char="○"/>
              <a:defRPr sz="2000">
                <a:solidFill>
                  <a:srgbClr val="F6F2D2"/>
                </a:solidFill>
              </a:defRPr>
            </a:lvl8pPr>
            <a:lvl9pPr indent="-355600" lvl="8" marL="4114800" rtl="0" algn="l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rgbClr val="F6F2D2"/>
              </a:buClr>
              <a:buSzPts val="2000"/>
              <a:buChar char="•"/>
              <a:defRPr sz="2000">
                <a:solidFill>
                  <a:srgbClr val="F6F2D2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</p:spPr>
        <p:txBody>
          <a:bodyPr anchorCtr="0" anchor="ctr" bIns="167625" lIns="167625" spcFirstLastPara="1" rIns="167625" wrap="square" tIns="1676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923753" y="940100"/>
            <a:ext cx="80367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940447" y="2269325"/>
            <a:ext cx="8036700" cy="6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514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514350" lvl="1" marL="91440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514350" lvl="2" marL="137160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514350" lvl="3" marL="182880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514350" lvl="4" marL="228600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514350" lvl="5" marL="274320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514350" lvl="6" marL="320040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514350" lvl="7" marL="365760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514350" lvl="8" marL="4114800" rtl="0" algn="l">
              <a:lnSpc>
                <a:spcPct val="100000"/>
              </a:lnSpc>
              <a:spcBef>
                <a:spcPts val="4500"/>
              </a:spcBef>
              <a:spcAft>
                <a:spcPts val="450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subTitle"/>
          </p:nvPr>
        </p:nvSpPr>
        <p:spPr>
          <a:xfrm>
            <a:off x="978250" y="8693469"/>
            <a:ext cx="162462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16122975" y="8694873"/>
            <a:ext cx="10974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80B6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34430" y="3704325"/>
            <a:ext cx="16285800" cy="2878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Roboto"/>
              <a:buNone/>
              <a:defRPr sz="6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40439" y="2269326"/>
            <a:ext cx="11507400" cy="6223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5143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514350" lvl="1" marL="9144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514350" lvl="2" marL="13716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514350" lvl="3" marL="18288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514350" lvl="4" marL="22860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514350" lvl="5" marL="27432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514350" lvl="6" marL="32004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514350" lvl="7" marL="36576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514350" lvl="8" marL="4114800" rtl="0">
              <a:lnSpc>
                <a:spcPct val="100000"/>
              </a:lnSpc>
              <a:spcBef>
                <a:spcPts val="4500"/>
              </a:spcBef>
              <a:spcAft>
                <a:spcPts val="450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978250" y="8693469"/>
            <a:ext cx="16246200" cy="645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122975" y="8694873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940450" y="2269325"/>
            <a:ext cx="7819800" cy="6223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5143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514350" lvl="1" marL="9144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514350" lvl="2" marL="13716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514350" lvl="3" marL="18288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514350" lvl="4" marL="22860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514350" lvl="5" marL="27432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514350" lvl="6" marL="32004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514350" lvl="7" marL="36576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514350" lvl="8" marL="4114800" rtl="0">
              <a:lnSpc>
                <a:spcPct val="100000"/>
              </a:lnSpc>
              <a:spcBef>
                <a:spcPts val="4500"/>
              </a:spcBef>
              <a:spcAft>
                <a:spcPts val="450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513356" y="2269325"/>
            <a:ext cx="7819800" cy="6223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5143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514350" lvl="1" marL="9144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514350" lvl="2" marL="13716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514350" lvl="3" marL="18288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514350" lvl="4" marL="22860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514350" lvl="5" marL="27432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514350" lvl="6" marL="32004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514350" lvl="7" marL="36576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514350" lvl="8" marL="4114800" rtl="0">
              <a:lnSpc>
                <a:spcPct val="100000"/>
              </a:lnSpc>
              <a:spcBef>
                <a:spcPts val="4500"/>
              </a:spcBef>
              <a:spcAft>
                <a:spcPts val="450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978250" y="8693469"/>
            <a:ext cx="16246200" cy="645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6122975" y="8694873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subTitle"/>
          </p:nvPr>
        </p:nvSpPr>
        <p:spPr>
          <a:xfrm>
            <a:off x="978250" y="8693469"/>
            <a:ext cx="16246200" cy="645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6122975" y="8694873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923753" y="940100"/>
            <a:ext cx="8036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940447" y="2269325"/>
            <a:ext cx="8036700" cy="6223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5143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514350" lvl="1" marL="9144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514350" lvl="2" marL="13716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514350" lvl="3" marL="18288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514350" lvl="4" marL="22860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514350" lvl="5" marL="27432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514350" lvl="6" marL="32004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514350" lvl="7" marL="3657600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514350" lvl="8" marL="4114800" rtl="0">
              <a:lnSpc>
                <a:spcPct val="100000"/>
              </a:lnSpc>
              <a:spcBef>
                <a:spcPts val="4500"/>
              </a:spcBef>
              <a:spcAft>
                <a:spcPts val="450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2" type="subTitle"/>
          </p:nvPr>
        </p:nvSpPr>
        <p:spPr>
          <a:xfrm>
            <a:off x="978250" y="8693469"/>
            <a:ext cx="16246200" cy="645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16122975" y="8694873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">
  <p:cSld name="ONE_COLUMN_TEXT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940449" y="2269325"/>
            <a:ext cx="4855800" cy="6223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514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514350" lvl="1" marL="9144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514350" lvl="2" marL="13716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514350" lvl="3" marL="18288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514350" lvl="4" marL="22860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514350" lvl="5" marL="27432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514350" lvl="6" marL="32004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514350" lvl="7" marL="36576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514350" lvl="8" marL="4114800" rtl="0" algn="ctr">
              <a:lnSpc>
                <a:spcPct val="100000"/>
              </a:lnSpc>
              <a:spcBef>
                <a:spcPts val="4500"/>
              </a:spcBef>
              <a:spcAft>
                <a:spcPts val="450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2" type="subTitle"/>
          </p:nvPr>
        </p:nvSpPr>
        <p:spPr>
          <a:xfrm>
            <a:off x="978250" y="8693469"/>
            <a:ext cx="16246200" cy="645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3" type="body"/>
          </p:nvPr>
        </p:nvSpPr>
        <p:spPr>
          <a:xfrm>
            <a:off x="6716099" y="2269325"/>
            <a:ext cx="4855800" cy="6223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514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514350" lvl="1" marL="9144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514350" lvl="2" marL="13716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514350" lvl="3" marL="18288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514350" lvl="4" marL="22860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514350" lvl="5" marL="27432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514350" lvl="6" marL="32004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514350" lvl="7" marL="36576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514350" lvl="8" marL="4114800" rtl="0" algn="ctr">
              <a:lnSpc>
                <a:spcPct val="100000"/>
              </a:lnSpc>
              <a:spcBef>
                <a:spcPts val="4500"/>
              </a:spcBef>
              <a:spcAft>
                <a:spcPts val="450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4" type="body"/>
          </p:nvPr>
        </p:nvSpPr>
        <p:spPr>
          <a:xfrm>
            <a:off x="12481099" y="2269325"/>
            <a:ext cx="4855800" cy="6223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514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514350" lvl="1" marL="9144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514350" lvl="2" marL="13716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514350" lvl="3" marL="18288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514350" lvl="4" marL="22860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514350" lvl="5" marL="27432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514350" lvl="6" marL="32004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514350" lvl="7" marL="3657600" rtl="0" algn="ct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514350" lvl="8" marL="4114800" rtl="0" algn="ctr">
              <a:lnSpc>
                <a:spcPct val="100000"/>
              </a:lnSpc>
              <a:spcBef>
                <a:spcPts val="4500"/>
              </a:spcBef>
              <a:spcAft>
                <a:spcPts val="4500"/>
              </a:spcAft>
              <a:buClr>
                <a:srgbClr val="333333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 title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931467" y="2575922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931475" y="5184548"/>
            <a:ext cx="8090400" cy="939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6FF"/>
              </a:buClr>
              <a:buSzPts val="3600"/>
              <a:buFont typeface="Roboto Black"/>
              <a:buNone/>
              <a:defRPr sz="3600">
                <a:solidFill>
                  <a:srgbClr val="80B6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6FF"/>
              </a:buClr>
              <a:buSzPts val="3600"/>
              <a:buFont typeface="Roboto Black"/>
              <a:buNone/>
              <a:defRPr sz="3600">
                <a:solidFill>
                  <a:srgbClr val="80B6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6FF"/>
              </a:buClr>
              <a:buSzPts val="3600"/>
              <a:buFont typeface="Roboto Black"/>
              <a:buNone/>
              <a:defRPr sz="3600">
                <a:solidFill>
                  <a:srgbClr val="80B6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6FF"/>
              </a:buClr>
              <a:buSzPts val="3600"/>
              <a:buFont typeface="Roboto Black"/>
              <a:buNone/>
              <a:defRPr sz="3600">
                <a:solidFill>
                  <a:srgbClr val="80B6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6FF"/>
              </a:buClr>
              <a:buSzPts val="3600"/>
              <a:buFont typeface="Roboto Black"/>
              <a:buNone/>
              <a:defRPr sz="3600">
                <a:solidFill>
                  <a:srgbClr val="80B6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6FF"/>
              </a:buClr>
              <a:buSzPts val="3600"/>
              <a:buFont typeface="Roboto Black"/>
              <a:buNone/>
              <a:defRPr sz="3600">
                <a:solidFill>
                  <a:srgbClr val="80B6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6FF"/>
              </a:buClr>
              <a:buSzPts val="3600"/>
              <a:buFont typeface="Roboto Black"/>
              <a:buNone/>
              <a:defRPr sz="3600">
                <a:solidFill>
                  <a:srgbClr val="80B6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6FF"/>
              </a:buClr>
              <a:buSzPts val="3600"/>
              <a:buFont typeface="Roboto Black"/>
              <a:buNone/>
              <a:defRPr sz="3600">
                <a:solidFill>
                  <a:srgbClr val="80B6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6FF"/>
              </a:buClr>
              <a:buSzPts val="3600"/>
              <a:buFont typeface="Roboto Black"/>
              <a:buNone/>
              <a:defRPr sz="3600">
                <a:solidFill>
                  <a:srgbClr val="80B6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9879000" y="1592975"/>
            <a:ext cx="7345500" cy="7100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514350" lvl="0" marL="457200">
              <a:spcBef>
                <a:spcPts val="0"/>
              </a:spcBef>
              <a:spcAft>
                <a:spcPts val="0"/>
              </a:spcAft>
              <a:buSzPts val="4500"/>
              <a:buChar char="●"/>
              <a:defRPr/>
            </a:lvl1pPr>
            <a:lvl2pPr indent="-514350" lvl="1" marL="914400">
              <a:spcBef>
                <a:spcPts val="4500"/>
              </a:spcBef>
              <a:spcAft>
                <a:spcPts val="0"/>
              </a:spcAft>
              <a:buSzPts val="4500"/>
              <a:buChar char="•"/>
              <a:defRPr/>
            </a:lvl2pPr>
            <a:lvl3pPr indent="-514350" lvl="2" marL="1371600">
              <a:spcBef>
                <a:spcPts val="4500"/>
              </a:spcBef>
              <a:spcAft>
                <a:spcPts val="0"/>
              </a:spcAft>
              <a:buSzPts val="4500"/>
              <a:buChar char="■"/>
              <a:defRPr/>
            </a:lvl3pPr>
            <a:lvl4pPr indent="-514350" lvl="3" marL="1828800">
              <a:spcBef>
                <a:spcPts val="4500"/>
              </a:spcBef>
              <a:spcAft>
                <a:spcPts val="0"/>
              </a:spcAft>
              <a:buSzPts val="4500"/>
              <a:buChar char="●"/>
              <a:defRPr/>
            </a:lvl4pPr>
            <a:lvl5pPr indent="-514350" lvl="4" marL="2286000">
              <a:spcBef>
                <a:spcPts val="4500"/>
              </a:spcBef>
              <a:spcAft>
                <a:spcPts val="0"/>
              </a:spcAft>
              <a:buSzPts val="4500"/>
              <a:buChar char="○"/>
              <a:defRPr/>
            </a:lvl5pPr>
            <a:lvl6pPr indent="-514350" lvl="5" marL="2743200">
              <a:spcBef>
                <a:spcPts val="4500"/>
              </a:spcBef>
              <a:spcAft>
                <a:spcPts val="0"/>
              </a:spcAft>
              <a:buSzPts val="4500"/>
              <a:buChar char="■"/>
              <a:defRPr/>
            </a:lvl6pPr>
            <a:lvl7pPr indent="-514350" lvl="6" marL="3200400">
              <a:spcBef>
                <a:spcPts val="4500"/>
              </a:spcBef>
              <a:spcAft>
                <a:spcPts val="0"/>
              </a:spcAft>
              <a:buSzPts val="4500"/>
              <a:buChar char="●"/>
              <a:defRPr/>
            </a:lvl7pPr>
            <a:lvl8pPr indent="-514350" lvl="7" marL="3657600">
              <a:spcBef>
                <a:spcPts val="4500"/>
              </a:spcBef>
              <a:spcAft>
                <a:spcPts val="0"/>
              </a:spcAft>
              <a:buSzPts val="4500"/>
              <a:buChar char="○"/>
              <a:defRPr/>
            </a:lvl8pPr>
            <a:lvl9pPr indent="-514350" lvl="8" marL="4114800">
              <a:spcBef>
                <a:spcPts val="4500"/>
              </a:spcBef>
              <a:spcAft>
                <a:spcPts val="4500"/>
              </a:spcAft>
              <a:buSzPts val="4500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3" type="subTitle"/>
          </p:nvPr>
        </p:nvSpPr>
        <p:spPr>
          <a:xfrm>
            <a:off x="978250" y="8693469"/>
            <a:ext cx="16246200" cy="645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16122975" y="8694873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ootnote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978250" y="8693469"/>
            <a:ext cx="16246200" cy="645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2200"/>
              <a:buNone/>
              <a:defRPr sz="2200">
                <a:solidFill>
                  <a:srgbClr val="BDBDBD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16122975" y="8694873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  <a:defRPr sz="6400">
                <a:solidFill>
                  <a:srgbClr val="2F80E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0439" y="2269326"/>
            <a:ext cx="11507400" cy="6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5143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514350" lvl="1" marL="91440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80B6FF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514350" lvl="2" marL="137160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514350" lvl="3" marL="182880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514350" lvl="4" marL="228600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514350" lvl="5" marL="274320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■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514350" lvl="6" marL="320040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●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514350" lvl="7" marL="365760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333333"/>
              </a:buClr>
              <a:buSzPts val="4500"/>
              <a:buFont typeface="Roboto"/>
              <a:buChar char="○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514350" lvl="8" marL="4114800">
              <a:lnSpc>
                <a:spcPct val="100000"/>
              </a:lnSpc>
              <a:spcBef>
                <a:spcPts val="4500"/>
              </a:spcBef>
              <a:spcAft>
                <a:spcPts val="4500"/>
              </a:spcAft>
              <a:buClr>
                <a:srgbClr val="80B6FF"/>
              </a:buClr>
              <a:buSzPts val="4500"/>
              <a:buFont typeface="Roboto"/>
              <a:buChar char="•"/>
              <a:defRPr sz="4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122975" y="8694873"/>
            <a:ext cx="10974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67625" lIns="167625" spcFirstLastPara="1" rIns="167625" wrap="square" tIns="167625">
            <a:noAutofit/>
          </a:bodyPr>
          <a:lstStyle>
            <a:lvl1pPr lvl="0" algn="r">
              <a:buNone/>
              <a:defRPr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BziTWqfaW3ciItMtuMc5MzBXbHUYxWsh/view?usp=sharing" TargetMode="External"/><Relationship Id="rId4" Type="http://schemas.openxmlformats.org/officeDocument/2006/relationships/hyperlink" Target="https://drive.google.com/file/d/1R6zdpT09aIVlzSF8q8BItnTSVXA1Ephb/view?usp=sharing" TargetMode="External"/><Relationship Id="rId5" Type="http://schemas.openxmlformats.org/officeDocument/2006/relationships/hyperlink" Target="https://drive.google.com/file/d/1dZxbkgO6fJxckKsmL7zsX_5dkAaYtC78/view?usp=sharing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jp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67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g"/><Relationship Id="rId4" Type="http://schemas.openxmlformats.org/officeDocument/2006/relationships/image" Target="../media/image44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Relationship Id="rId7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55.png"/><Relationship Id="rId6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Relationship Id="rId4" Type="http://schemas.openxmlformats.org/officeDocument/2006/relationships/hyperlink" Target="http://drive.google.com/file/d/1zMbOdooKP_Yct6xeJ4U1jQMWWjZQPCMq/view" TargetMode="External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jpg"/><Relationship Id="rId4" Type="http://schemas.openxmlformats.org/officeDocument/2006/relationships/image" Target="../media/image62.jp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jp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jpg"/><Relationship Id="rId4" Type="http://schemas.openxmlformats.org/officeDocument/2006/relationships/image" Target="../media/image62.jpg"/><Relationship Id="rId5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jp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4.jpg"/><Relationship Id="rId4" Type="http://schemas.openxmlformats.org/officeDocument/2006/relationships/image" Target="../media/image50.png"/><Relationship Id="rId5" Type="http://schemas.openxmlformats.org/officeDocument/2006/relationships/image" Target="../media/image20.jpg"/><Relationship Id="rId6" Type="http://schemas.openxmlformats.org/officeDocument/2006/relationships/image" Target="../media/image49.jpg"/><Relationship Id="rId7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jp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Relationship Id="rId8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jpg"/><Relationship Id="rId4" Type="http://schemas.openxmlformats.org/officeDocument/2006/relationships/image" Target="../media/image56.png"/><Relationship Id="rId5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7.jp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2.png"/><Relationship Id="rId7" Type="http://schemas.openxmlformats.org/officeDocument/2006/relationships/image" Target="../media/image91.png"/><Relationship Id="rId8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0.jpg"/><Relationship Id="rId4" Type="http://schemas.openxmlformats.org/officeDocument/2006/relationships/image" Target="../media/image68.png"/><Relationship Id="rId9" Type="http://schemas.openxmlformats.org/officeDocument/2006/relationships/image" Target="../media/image69.png"/><Relationship Id="rId5" Type="http://schemas.openxmlformats.org/officeDocument/2006/relationships/image" Target="../media/image76.png"/><Relationship Id="rId6" Type="http://schemas.openxmlformats.org/officeDocument/2006/relationships/image" Target="../media/image89.png"/><Relationship Id="rId7" Type="http://schemas.openxmlformats.org/officeDocument/2006/relationships/image" Target="../media/image88.png"/><Relationship Id="rId8" Type="http://schemas.openxmlformats.org/officeDocument/2006/relationships/image" Target="../media/image8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Relationship Id="rId4" Type="http://schemas.openxmlformats.org/officeDocument/2006/relationships/image" Target="../media/image3.jp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0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3.jpg"/><Relationship Id="rId4" Type="http://schemas.openxmlformats.org/officeDocument/2006/relationships/image" Target="../media/image87.jpg"/><Relationship Id="rId5" Type="http://schemas.openxmlformats.org/officeDocument/2006/relationships/image" Target="../media/image72.png"/><Relationship Id="rId6" Type="http://schemas.openxmlformats.org/officeDocument/2006/relationships/image" Target="../media/image78.jpg"/><Relationship Id="rId7" Type="http://schemas.openxmlformats.org/officeDocument/2006/relationships/image" Target="../media/image85.jpg"/><Relationship Id="rId8" Type="http://schemas.openxmlformats.org/officeDocument/2006/relationships/image" Target="../media/image8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Relationship Id="rId4" Type="http://schemas.openxmlformats.org/officeDocument/2006/relationships/hyperlink" Target="http://drive.google.com/file/d/18ngtEBXRsxA0_lwFwTFbrbSr3M03L9xm/view" TargetMode="External"/><Relationship Id="rId5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Relationship Id="rId4" Type="http://schemas.openxmlformats.org/officeDocument/2006/relationships/hyperlink" Target="http://drive.google.com/file/d/19hFI9WoQvZ-BH9I1zTLpzDOVEfkM_F__/view" TargetMode="External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6.jpg"/><Relationship Id="rId4" Type="http://schemas.openxmlformats.org/officeDocument/2006/relationships/image" Target="../media/image8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7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925850" y="9000325"/>
            <a:ext cx="6869100" cy="8277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조장 문창훈 |  박원희 이형균 이기철 김경민 전예진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912578" y="671975"/>
            <a:ext cx="80367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80ED"/>
              </a:buClr>
              <a:buSzPts val="6400"/>
              <a:buFont typeface="Roboto Medium"/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Preparation process</a:t>
            </a:r>
            <a:br>
              <a:rPr lang="en" sz="1200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162" name="Google Shape;162;p24">
            <a:hlinkClick r:id="rId3"/>
          </p:cNvPr>
          <p:cNvSpPr txBox="1"/>
          <p:nvPr/>
        </p:nvSpPr>
        <p:spPr>
          <a:xfrm>
            <a:off x="3534600" y="2904050"/>
            <a:ext cx="1718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회의록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4">
            <a:hlinkClick r:id="rId4"/>
          </p:cNvPr>
          <p:cNvSpPr txBox="1"/>
          <p:nvPr/>
        </p:nvSpPr>
        <p:spPr>
          <a:xfrm>
            <a:off x="8689254" y="2904050"/>
            <a:ext cx="138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기획서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4">
            <a:hlinkClick r:id="rId5"/>
          </p:cNvPr>
          <p:cNvSpPr txBox="1"/>
          <p:nvPr/>
        </p:nvSpPr>
        <p:spPr>
          <a:xfrm>
            <a:off x="13771875" y="2904050"/>
            <a:ext cx="138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설계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서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69070">
            <a:off x="4076893" y="2571636"/>
            <a:ext cx="1980513" cy="19805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8433" y="3455379"/>
            <a:ext cx="3567938" cy="33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0033" y="3455392"/>
            <a:ext cx="3567938" cy="33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05708" y="3525717"/>
            <a:ext cx="3567938" cy="33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1720275" y="8615025"/>
            <a:ext cx="47463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2268450" y="6975825"/>
            <a:ext cx="35679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한달반의 프로젝트기간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회의 기록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7360050" y="6962475"/>
            <a:ext cx="35679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주제 및 목표, 요구사항, 기능리스트, 테스트케이스, 일정 기획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12526875" y="6962475"/>
            <a:ext cx="35679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와이어프레임, 스토리보드, ER Diagram, 테이블 상세표, UseCase Diagram, Class Diagram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/>
        </p:nvSpPr>
        <p:spPr>
          <a:xfrm>
            <a:off x="2029450" y="2926576"/>
            <a:ext cx="45072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주제, 목표회의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요구사항정리 / 기능리스트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Ui 와이어프레임 / API테스트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2235950" y="5319663"/>
            <a:ext cx="1902000" cy="255900"/>
          </a:xfrm>
          <a:prstGeom prst="rect">
            <a:avLst/>
          </a:prstGeom>
          <a:solidFill>
            <a:srgbClr val="80B6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4137950" y="5319663"/>
            <a:ext cx="1902000" cy="255900"/>
          </a:xfrm>
          <a:prstGeom prst="rect">
            <a:avLst/>
          </a:prstGeom>
          <a:solidFill>
            <a:srgbClr val="80B6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6039950" y="5319663"/>
            <a:ext cx="1902000" cy="255900"/>
          </a:xfrm>
          <a:prstGeom prst="rect">
            <a:avLst/>
          </a:prstGeom>
          <a:solidFill>
            <a:srgbClr val="80B6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7941950" y="5319663"/>
            <a:ext cx="1902000" cy="255900"/>
          </a:xfrm>
          <a:prstGeom prst="rect">
            <a:avLst/>
          </a:prstGeom>
          <a:solidFill>
            <a:srgbClr val="80B6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9843950" y="5319663"/>
            <a:ext cx="1902000" cy="255900"/>
          </a:xfrm>
          <a:prstGeom prst="rect">
            <a:avLst/>
          </a:prstGeom>
          <a:solidFill>
            <a:srgbClr val="80B6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11745950" y="5319663"/>
            <a:ext cx="1902000" cy="255900"/>
          </a:xfrm>
          <a:prstGeom prst="rect">
            <a:avLst/>
          </a:prstGeom>
          <a:solidFill>
            <a:srgbClr val="80B6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13647950" y="5319663"/>
            <a:ext cx="1902000" cy="255900"/>
          </a:xfrm>
          <a:prstGeom prst="rect">
            <a:avLst/>
          </a:prstGeom>
          <a:solidFill>
            <a:srgbClr val="80B6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Timeline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3367815" y="4606782"/>
            <a:ext cx="1491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2주차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8" name="Google Shape;188;p25"/>
          <p:cNvGrpSpPr/>
          <p:nvPr/>
        </p:nvGrpSpPr>
        <p:grpSpPr>
          <a:xfrm rot="10800000">
            <a:off x="4021221" y="5319674"/>
            <a:ext cx="184800" cy="823650"/>
            <a:chOff x="2070100" y="2563700"/>
            <a:chExt cx="92400" cy="411825"/>
          </a:xfrm>
        </p:grpSpPr>
        <p:cxnSp>
          <p:nvCxnSpPr>
            <p:cNvPr id="189" name="Google Shape;189;p2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0" name="Google Shape;190;p2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5"/>
          <p:cNvSpPr txBox="1"/>
          <p:nvPr/>
        </p:nvSpPr>
        <p:spPr>
          <a:xfrm>
            <a:off x="3824676" y="6247790"/>
            <a:ext cx="4507200" cy="1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SW설계 / DB모델링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1384831" y="5581191"/>
            <a:ext cx="1742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1주차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3" name="Google Shape;193;p25"/>
          <p:cNvGrpSpPr/>
          <p:nvPr/>
        </p:nvGrpSpPr>
        <p:grpSpPr>
          <a:xfrm>
            <a:off x="2154900" y="4750794"/>
            <a:ext cx="184800" cy="823650"/>
            <a:chOff x="845575" y="3799075"/>
            <a:chExt cx="92400" cy="411825"/>
          </a:xfrm>
        </p:grpSpPr>
        <p:cxnSp>
          <p:nvCxnSpPr>
            <p:cNvPr id="194" name="Google Shape;194;p25"/>
            <p:cNvCxnSpPr/>
            <p:nvPr/>
          </p:nvCxnSpPr>
          <p:spPr>
            <a:xfrm>
              <a:off x="891775" y="3851500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5" name="Google Shape;195;p25"/>
            <p:cNvSpPr/>
            <p:nvPr/>
          </p:nvSpPr>
          <p:spPr>
            <a:xfrm>
              <a:off x="845575" y="3799075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25"/>
          <p:cNvSpPr txBox="1"/>
          <p:nvPr/>
        </p:nvSpPr>
        <p:spPr>
          <a:xfrm>
            <a:off x="7579925" y="4291963"/>
            <a:ext cx="3648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Frontend, Backend 개발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7" name="Google Shape;197;p25"/>
          <p:cNvGrpSpPr/>
          <p:nvPr/>
        </p:nvGrpSpPr>
        <p:grpSpPr>
          <a:xfrm rot="10800000">
            <a:off x="13555546" y="5319674"/>
            <a:ext cx="184800" cy="823650"/>
            <a:chOff x="2070100" y="2563700"/>
            <a:chExt cx="92400" cy="411825"/>
          </a:xfrm>
        </p:grpSpPr>
        <p:cxnSp>
          <p:nvCxnSpPr>
            <p:cNvPr id="198" name="Google Shape;198;p2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9" name="Google Shape;199;p2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5"/>
          <p:cNvGrpSpPr/>
          <p:nvPr/>
        </p:nvGrpSpPr>
        <p:grpSpPr>
          <a:xfrm rot="10800000">
            <a:off x="15465796" y="5319674"/>
            <a:ext cx="184800" cy="823650"/>
            <a:chOff x="2070100" y="2563700"/>
            <a:chExt cx="92400" cy="411825"/>
          </a:xfrm>
        </p:grpSpPr>
        <p:cxnSp>
          <p:nvCxnSpPr>
            <p:cNvPr id="201" name="Google Shape;201;p2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2" name="Google Shape;202;p2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3" name="Google Shape;203;p25"/>
          <p:cNvCxnSpPr/>
          <p:nvPr/>
        </p:nvCxnSpPr>
        <p:spPr>
          <a:xfrm>
            <a:off x="4904809" y="5114875"/>
            <a:ext cx="8005200" cy="9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04" name="Google Shape;204;p25"/>
          <p:cNvSpPr txBox="1"/>
          <p:nvPr/>
        </p:nvSpPr>
        <p:spPr>
          <a:xfrm>
            <a:off x="12955390" y="4606782"/>
            <a:ext cx="1491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7주차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13304601" y="6475290"/>
            <a:ext cx="4507200" cy="1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테스트 및 안정화 </a:t>
            </a:r>
            <a:endParaRPr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14812390" y="4583332"/>
            <a:ext cx="1491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8주차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4114000" y="5332325"/>
            <a:ext cx="9534000" cy="242100"/>
          </a:xfrm>
          <a:prstGeom prst="rect">
            <a:avLst/>
          </a:prstGeom>
          <a:solidFill>
            <a:srgbClr val="2F80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13685675" y="5332325"/>
            <a:ext cx="1902000" cy="242100"/>
          </a:xfrm>
          <a:prstGeom prst="rect">
            <a:avLst/>
          </a:prstGeom>
          <a:solidFill>
            <a:srgbClr val="114F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6918800" y="3785100"/>
            <a:ext cx="4893600" cy="2716800"/>
          </a:xfrm>
          <a:prstGeom prst="rect">
            <a:avLst/>
          </a:prstGeom>
          <a:noFill/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기술스택</a:t>
            </a:r>
            <a:endParaRPr b="1" sz="7700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&amp; System</a:t>
            </a:r>
            <a:endParaRPr b="1" sz="7700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900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0" y="0"/>
            <a:ext cx="4806600" cy="10429500"/>
          </a:xfrm>
          <a:prstGeom prst="rect">
            <a:avLst/>
          </a:prstGeom>
          <a:solidFill>
            <a:srgbClr val="37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b="25239" l="44627" r="14000" t="0"/>
          <a:stretch/>
        </p:blipFill>
        <p:spPr>
          <a:xfrm>
            <a:off x="0" y="2814725"/>
            <a:ext cx="4806600" cy="747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>
            <p:ph type="title"/>
          </p:nvPr>
        </p:nvSpPr>
        <p:spPr>
          <a:xfrm>
            <a:off x="775875" y="1360125"/>
            <a:ext cx="4579800" cy="2898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FFFFFF"/>
                </a:solidFill>
              </a:rPr>
              <a:t>Skill</a:t>
            </a:r>
            <a:endParaRPr sz="6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FFFFFF"/>
                </a:solidFill>
              </a:rPr>
              <a:t>Stack</a:t>
            </a:r>
            <a:endParaRPr sz="6100">
              <a:solidFill>
                <a:srgbClr val="FFFFFF"/>
              </a:solidFill>
            </a:endParaRPr>
          </a:p>
        </p:txBody>
      </p:sp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14712300" y="2568100"/>
            <a:ext cx="1233300" cy="29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150" y="1190775"/>
            <a:ext cx="12360150" cy="73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Skill Stack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TML5 Introduction &amp; Syntax | PoiemaWeb"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3362125"/>
            <a:ext cx="6365889" cy="31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0663" y="4246350"/>
            <a:ext cx="3167250" cy="31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5338875" y="1297225"/>
            <a:ext cx="3209100" cy="1242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500"/>
              </a:spcAft>
              <a:buNone/>
            </a:pPr>
            <a:r>
              <a:rPr b="1" lang="en"/>
              <a:t>Frontend</a:t>
            </a:r>
            <a:endParaRPr b="1"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4514" y="4520236"/>
            <a:ext cx="1961050" cy="19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3888" y="2085503"/>
            <a:ext cx="4863727" cy="265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84030" y="4527095"/>
            <a:ext cx="1422850" cy="260575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>
            <p:ph type="title"/>
          </p:nvPr>
        </p:nvSpPr>
        <p:spPr>
          <a:xfrm>
            <a:off x="10681088" y="6476763"/>
            <a:ext cx="2547900" cy="75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"/>
                <a:ea typeface="Roboto"/>
                <a:cs typeface="Roboto"/>
                <a:sym typeface="Roboto"/>
              </a:rPr>
              <a:t>Font </a:t>
            </a:r>
            <a:r>
              <a:rPr b="1" lang="en" sz="2500">
                <a:latin typeface="Roboto"/>
                <a:ea typeface="Roboto"/>
                <a:cs typeface="Roboto"/>
                <a:sym typeface="Roboto"/>
              </a:rPr>
              <a:t>awesome 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dobe, brand, brands, logo, logos, photoshop icon" id="237" name="Google Shape;23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17425" y="4814887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547975" y="2634075"/>
            <a:ext cx="3358899" cy="16122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8"/>
          <p:cNvGrpSpPr/>
          <p:nvPr/>
        </p:nvGrpSpPr>
        <p:grpSpPr>
          <a:xfrm>
            <a:off x="1768650" y="6529375"/>
            <a:ext cx="5393300" cy="1714500"/>
            <a:chOff x="1768650" y="6529375"/>
            <a:chExt cx="5393300" cy="1714500"/>
          </a:xfrm>
        </p:grpSpPr>
        <p:pic>
          <p:nvPicPr>
            <p:cNvPr id="241" name="Google Shape;241;p28"/>
            <p:cNvPicPr preferRelativeResize="0"/>
            <p:nvPr/>
          </p:nvPicPr>
          <p:blipFill rotWithShape="1">
            <a:blip r:embed="rId10">
              <a:alphaModFix/>
            </a:blip>
            <a:srcRect b="42508" l="29361" r="39265" t="42404"/>
            <a:stretch/>
          </p:blipFill>
          <p:spPr>
            <a:xfrm>
              <a:off x="2408550" y="6529375"/>
              <a:ext cx="4753400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네이버 - NAVER - Google Play 앱" id="242" name="Google Shape;242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68650" y="7066675"/>
              <a:ext cx="639900" cy="639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Skill Stack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5338875" y="1297225"/>
            <a:ext cx="3209100" cy="1242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500"/>
              </a:spcAft>
              <a:buNone/>
            </a:pPr>
            <a:r>
              <a:rPr b="1" lang="en"/>
              <a:t>Backend</a:t>
            </a:r>
            <a:endParaRPr b="1"/>
          </a:p>
        </p:txBody>
      </p:sp>
      <p:pic>
        <p:nvPicPr>
          <p:cNvPr descr="Mybatis&gt; #과 $의 차이를 알아보자!"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413" y="2379477"/>
            <a:ext cx="3361175" cy="336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번역] MySQL의 ENUM 타입을 사용하지 말아야 할 8가지 이유" id="250" name="Google Shape;2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2113" y="3079625"/>
            <a:ext cx="3801426" cy="196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44254" y="5483049"/>
            <a:ext cx="4156050" cy="26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7375" y="2879014"/>
            <a:ext cx="3209100" cy="32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4620" y="5930962"/>
            <a:ext cx="4499351" cy="24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51550" y="5273050"/>
            <a:ext cx="2549825" cy="2549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 자바 웹 프로그래밍: Spring, Mybatis vs JPA vs Hibernate :: 맹 ..." id="255" name="Google Shape;25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41525" y="3280200"/>
            <a:ext cx="3238500" cy="2807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Python-logo-notext.svg - 위키백과, 우리 모두의 백과사전" id="256" name="Google Shape;25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75275" y="5777775"/>
            <a:ext cx="2279113" cy="227911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923754" y="940100"/>
            <a:ext cx="4497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Build Tool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Eclipse IDE 2020-3 - 다운로드"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38" y="3314550"/>
            <a:ext cx="2606425" cy="260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Visual Studio Code 1.18 icon.svg - 위키백과, 우리 모두의 백과사전"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0327" y="3410600"/>
            <a:ext cx="2423725" cy="24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 workbench Logos" id="265" name="Google Shape;2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3750" y="2875574"/>
            <a:ext cx="4783975" cy="228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PyCharm Logo.svg - Wikimedia Commons" id="266" name="Google Shape;26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5825" y="3218500"/>
            <a:ext cx="2606426" cy="2606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>
            <p:ph type="title"/>
          </p:nvPr>
        </p:nvSpPr>
        <p:spPr>
          <a:xfrm>
            <a:off x="1888400" y="6143488"/>
            <a:ext cx="2423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Eclipse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268" name="Google Shape;268;p30"/>
          <p:cNvSpPr txBox="1"/>
          <p:nvPr>
            <p:ph type="title"/>
          </p:nvPr>
        </p:nvSpPr>
        <p:spPr>
          <a:xfrm>
            <a:off x="5428625" y="6241238"/>
            <a:ext cx="25236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VSCode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269" name="Google Shape;269;p30"/>
          <p:cNvSpPr txBox="1"/>
          <p:nvPr>
            <p:ph type="title"/>
          </p:nvPr>
        </p:nvSpPr>
        <p:spPr>
          <a:xfrm>
            <a:off x="8885227" y="6241238"/>
            <a:ext cx="32625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pycharm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le:Maven logo.svg - Wikimedia Commons" id="271" name="Google Shape;27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12513" y="5824925"/>
            <a:ext cx="4239149" cy="10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Version Control &amp; Collab Tool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자주 사용하는 기초 Git 명령어 정리하기 - 박성룡 ( Andrew park ..."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275" y="3675350"/>
            <a:ext cx="5039600" cy="21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475" y="6437475"/>
            <a:ext cx="5140251" cy="210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oCentric Github Repository - BioCentric" id="279" name="Google Shape;2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5075" y="3007387"/>
            <a:ext cx="6553149" cy="344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rcetree | IT Things" id="280" name="Google Shape;28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87513" y="5837955"/>
            <a:ext cx="4402574" cy="264154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/>
          <p:nvPr/>
        </p:nvSpPr>
        <p:spPr>
          <a:xfrm>
            <a:off x="0" y="0"/>
            <a:ext cx="5212800" cy="10429500"/>
          </a:xfrm>
          <a:prstGeom prst="rect">
            <a:avLst/>
          </a:prstGeom>
          <a:solidFill>
            <a:srgbClr val="37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 b="25239" l="44627" r="14000" t="0"/>
          <a:stretch/>
        </p:blipFill>
        <p:spPr>
          <a:xfrm>
            <a:off x="52775" y="2814725"/>
            <a:ext cx="5160025" cy="747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>
            <p:ph type="title"/>
          </p:nvPr>
        </p:nvSpPr>
        <p:spPr>
          <a:xfrm>
            <a:off x="351675" y="1558650"/>
            <a:ext cx="4579800" cy="2898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FFFFFF"/>
                </a:solidFill>
              </a:rPr>
              <a:t>System </a:t>
            </a:r>
            <a:endParaRPr sz="6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FFFFFF"/>
                </a:solidFill>
              </a:rPr>
              <a:t>Architecture</a:t>
            </a:r>
            <a:endParaRPr sz="5800">
              <a:solidFill>
                <a:srgbClr val="FFFFFF"/>
              </a:solidFill>
            </a:endParaRPr>
          </a:p>
        </p:txBody>
      </p:sp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12724550" y="2423025"/>
            <a:ext cx="1233300" cy="63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975" y="1023925"/>
            <a:ext cx="10149776" cy="80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6952025" y="3891950"/>
            <a:ext cx="4893600" cy="2716800"/>
          </a:xfrm>
          <a:prstGeom prst="rect">
            <a:avLst/>
          </a:prstGeom>
          <a:noFill/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endParaRPr b="1" sz="7700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주요기능</a:t>
            </a:r>
            <a:endParaRPr b="1" sz="5900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019428" y="1116975"/>
            <a:ext cx="8036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Intro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6" title="fantasystock_intr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625" y="3779034"/>
            <a:ext cx="6572750" cy="49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" y="0"/>
            <a:ext cx="1828796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>
            <p:ph type="title"/>
          </p:nvPr>
        </p:nvSpPr>
        <p:spPr>
          <a:xfrm>
            <a:off x="1008879" y="427798"/>
            <a:ext cx="5310000" cy="1717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Trade</a:t>
            </a:r>
            <a:endParaRPr b="1" sz="6400"/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400" y="696000"/>
            <a:ext cx="10987924" cy="8880526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940000" dist="285750">
              <a:srgbClr val="000000">
                <a:alpha val="30000"/>
              </a:srgbClr>
            </a:outerShdw>
            <a:reflection blurRad="0" dir="5400000" dist="38100" endA="0" endPos="6000" fadeDir="5400012" kx="0" rotWithShape="0" algn="bl" stPos="0" sy="-100000" ky="0"/>
          </a:effectLst>
        </p:spPr>
      </p:pic>
      <p:sp>
        <p:nvSpPr>
          <p:cNvPr id="305" name="Google Shape;305;p34"/>
          <p:cNvSpPr/>
          <p:nvPr/>
        </p:nvSpPr>
        <p:spPr>
          <a:xfrm>
            <a:off x="10671825" y="2770175"/>
            <a:ext cx="458700" cy="458700"/>
          </a:xfrm>
          <a:prstGeom prst="ellipse">
            <a:avLst/>
          </a:prstGeom>
          <a:solidFill>
            <a:srgbClr val="37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15383050" y="4772750"/>
            <a:ext cx="458700" cy="458700"/>
          </a:xfrm>
          <a:prstGeom prst="ellipse">
            <a:avLst/>
          </a:prstGeom>
          <a:solidFill>
            <a:srgbClr val="37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4"/>
          <p:cNvSpPr/>
          <p:nvPr/>
        </p:nvSpPr>
        <p:spPr>
          <a:xfrm>
            <a:off x="8836300" y="7367375"/>
            <a:ext cx="458700" cy="458700"/>
          </a:xfrm>
          <a:prstGeom prst="ellipse">
            <a:avLst/>
          </a:prstGeom>
          <a:solidFill>
            <a:srgbClr val="37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13192300" y="7149750"/>
            <a:ext cx="458700" cy="458700"/>
          </a:xfrm>
          <a:prstGeom prst="ellipse">
            <a:avLst/>
          </a:prstGeom>
          <a:solidFill>
            <a:srgbClr val="37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15535325" y="863525"/>
            <a:ext cx="458700" cy="458700"/>
          </a:xfrm>
          <a:prstGeom prst="ellipse">
            <a:avLst/>
          </a:prstGeom>
          <a:solidFill>
            <a:srgbClr val="37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742800" y="2145600"/>
            <a:ext cx="7832700" cy="6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1. 실시간 주가 차트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Python과 대신증권 API로 </a:t>
            </a:r>
            <a:b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실시간 3천여종 주식 차트 제공</a:t>
            </a: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2. 상한가/현재가/하한가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해당 주식에 실시간 주가 제공</a:t>
            </a: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3. 실시간 인기종목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실시간 네이버 인기 종목 제공</a:t>
            </a: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4. 가상 거래(매수/매도/정정&amp;취소)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 실제 가상투자 거래 기능 제공</a:t>
            </a: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5. 분/일별 차트 &amp; 거래기록/보유종목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 거래시 거래기록과 보유종목 제공</a:t>
            </a:r>
            <a:endParaRPr sz="21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type="title"/>
          </p:nvPr>
        </p:nvSpPr>
        <p:spPr>
          <a:xfrm>
            <a:off x="1075679" y="534673"/>
            <a:ext cx="5310000" cy="1717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Community</a:t>
            </a:r>
            <a:endParaRPr b="1" sz="6400"/>
          </a:p>
        </p:txBody>
      </p:sp>
      <p:sp>
        <p:nvSpPr>
          <p:cNvPr id="316" name="Google Shape;316;p35"/>
          <p:cNvSpPr txBox="1"/>
          <p:nvPr/>
        </p:nvSpPr>
        <p:spPr>
          <a:xfrm>
            <a:off x="-1205425" y="4301275"/>
            <a:ext cx="78327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683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자유게시판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사용자들간 자유로운 분위기에 </a:t>
            </a:r>
            <a:endParaRPr sz="21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정보 공유 및 소통할 수 있는 공간</a:t>
            </a: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포트폴리오 게시판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다른 사용자들에게 수익과 거래 정보를 공개</a:t>
            </a:r>
            <a:b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사용자들간 동기부여 및 소통할 수 있는 공간</a:t>
            </a:r>
            <a: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35"/>
          <p:cNvPicPr preferRelativeResize="0"/>
          <p:nvPr/>
        </p:nvPicPr>
        <p:blipFill rotWithShape="1">
          <a:blip r:embed="rId4">
            <a:alphaModFix/>
          </a:blip>
          <a:srcRect b="0" l="9923" r="9593" t="0"/>
          <a:stretch/>
        </p:blipFill>
        <p:spPr>
          <a:xfrm>
            <a:off x="9032294" y="610925"/>
            <a:ext cx="8158280" cy="5950093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14300">
              <a:srgbClr val="000000">
                <a:alpha val="50000"/>
              </a:srgbClr>
            </a:outerShdw>
            <a:reflection blurRad="0" dir="0" dist="0" endA="0" endPos="16000" fadeDir="5400012" kx="0" rotWithShape="0" algn="bl" stPos="0" sy="-100000" ky="0"/>
          </a:effectLst>
        </p:spPr>
      </p:pic>
      <p:pic>
        <p:nvPicPr>
          <p:cNvPr id="318" name="Google Shape;318;p35"/>
          <p:cNvPicPr preferRelativeResize="0"/>
          <p:nvPr/>
        </p:nvPicPr>
        <p:blipFill rotWithShape="1">
          <a:blip r:embed="rId5">
            <a:alphaModFix/>
          </a:blip>
          <a:srcRect b="0" l="25488" r="13431" t="12854"/>
          <a:stretch/>
        </p:blipFill>
        <p:spPr>
          <a:xfrm>
            <a:off x="7415375" y="3855786"/>
            <a:ext cx="6737334" cy="5185064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14300">
              <a:srgbClr val="000000">
                <a:alpha val="50000"/>
              </a:srgbClr>
            </a:outerShdw>
            <a:reflection blurRad="0" dir="0" dist="0" endA="0" endPos="20000" fadeDir="5400012" kx="0" rotWithShape="0" algn="bl" stPos="0" sy="-100000" ky="0"/>
          </a:effectLst>
        </p:spPr>
      </p:pic>
      <p:sp>
        <p:nvSpPr>
          <p:cNvPr id="319" name="Google Shape;319;p35"/>
          <p:cNvSpPr txBox="1"/>
          <p:nvPr/>
        </p:nvSpPr>
        <p:spPr>
          <a:xfrm>
            <a:off x="16509601" y="9318725"/>
            <a:ext cx="10974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" y="0"/>
            <a:ext cx="1828796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6"/>
          <p:cNvSpPr txBox="1"/>
          <p:nvPr>
            <p:ph type="title"/>
          </p:nvPr>
        </p:nvSpPr>
        <p:spPr>
          <a:xfrm>
            <a:off x="1120075" y="316950"/>
            <a:ext cx="8678400" cy="1717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Site Management</a:t>
            </a:r>
            <a:endParaRPr b="1" sz="6400"/>
          </a:p>
        </p:txBody>
      </p:sp>
      <p:sp>
        <p:nvSpPr>
          <p:cNvPr id="327" name="Google Shape;327;p36"/>
          <p:cNvSpPr txBox="1"/>
          <p:nvPr/>
        </p:nvSpPr>
        <p:spPr>
          <a:xfrm>
            <a:off x="1198975" y="2034750"/>
            <a:ext cx="7832700" cy="7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1. 유저 방문현황</a:t>
            </a:r>
            <a:endParaRPr b="1"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해당기간 홈페이지 접속자 수 제공</a:t>
            </a: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2. 유저 가입현황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일자 별 신규 사용자 수 제공</a:t>
            </a: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3. 일별 게시물 개수 현황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일자 별 커뮤니티 신규 글 수 제공</a:t>
            </a: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4. 1:1문의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사용자의 문의사항 접수 및 답변</a:t>
            </a:r>
            <a: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5. 신고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욕설 및 광고, 음란물 등 부적합한</a:t>
            </a:r>
            <a:b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1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   글 &amp; 댓글 신고 접수 및 답변</a:t>
            </a:r>
            <a:endParaRPr sz="21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16509601" y="9318725"/>
            <a:ext cx="10974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9" name="Google Shape;329;p36"/>
          <p:cNvGrpSpPr/>
          <p:nvPr/>
        </p:nvGrpSpPr>
        <p:grpSpPr>
          <a:xfrm>
            <a:off x="7220248" y="2034744"/>
            <a:ext cx="10568149" cy="6548356"/>
            <a:chOff x="6748950" y="1797774"/>
            <a:chExt cx="10568149" cy="6411157"/>
          </a:xfrm>
        </p:grpSpPr>
        <p:pic>
          <p:nvPicPr>
            <p:cNvPr id="330" name="Google Shape;330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48950" y="1797774"/>
              <a:ext cx="10568149" cy="6411157"/>
            </a:xfrm>
            <a:prstGeom prst="rect">
              <a:avLst/>
            </a:prstGeom>
            <a:noFill/>
            <a:ln>
              <a:noFill/>
            </a:ln>
            <a:effectLst>
              <a:outerShdw blurRad="428625" rotWithShape="0" algn="bl" dir="6060000" dist="285750">
                <a:srgbClr val="000000">
                  <a:alpha val="50000"/>
                </a:srgbClr>
              </a:outerShdw>
            </a:effectLst>
          </p:spPr>
        </p:pic>
        <p:sp>
          <p:nvSpPr>
            <p:cNvPr id="331" name="Google Shape;331;p36"/>
            <p:cNvSpPr/>
            <p:nvPr/>
          </p:nvSpPr>
          <p:spPr>
            <a:xfrm>
              <a:off x="9410575" y="2351250"/>
              <a:ext cx="458700" cy="458700"/>
            </a:xfrm>
            <a:prstGeom prst="ellipse">
              <a:avLst/>
            </a:prstGeom>
            <a:solidFill>
              <a:srgbClr val="375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9410575" y="4324750"/>
              <a:ext cx="458700" cy="458700"/>
            </a:xfrm>
            <a:prstGeom prst="ellipse">
              <a:avLst/>
            </a:prstGeom>
            <a:solidFill>
              <a:srgbClr val="375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14183557" y="4324750"/>
              <a:ext cx="458700" cy="458700"/>
            </a:xfrm>
            <a:prstGeom prst="ellipse">
              <a:avLst/>
            </a:prstGeom>
            <a:solidFill>
              <a:srgbClr val="375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8937451" y="6466049"/>
              <a:ext cx="458700" cy="458700"/>
            </a:xfrm>
            <a:prstGeom prst="ellipse">
              <a:avLst/>
            </a:prstGeom>
            <a:solidFill>
              <a:srgbClr val="375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3221384" y="6418277"/>
              <a:ext cx="458700" cy="458700"/>
            </a:xfrm>
            <a:prstGeom prst="ellipse">
              <a:avLst/>
            </a:prstGeom>
            <a:solidFill>
              <a:srgbClr val="375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>
            <p:ph type="title"/>
          </p:nvPr>
        </p:nvSpPr>
        <p:spPr>
          <a:xfrm>
            <a:off x="1352598" y="695025"/>
            <a:ext cx="7990500" cy="1717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Real-time News</a:t>
            </a:r>
            <a:endParaRPr b="1" sz="6400"/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2250" y="1156187"/>
            <a:ext cx="8470775" cy="7974625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4500000" dist="285750">
              <a:srgbClr val="000000">
                <a:alpha val="39000"/>
              </a:srgbClr>
            </a:outerShdw>
            <a:reflection blurRad="0" dir="0" dist="0" endA="0" endPos="9000" fadeDir="5400012" kx="0" rotWithShape="0" algn="bl" stPos="0" sy="-100000" ky="0"/>
          </a:effectLst>
        </p:spPr>
      </p:pic>
      <p:sp>
        <p:nvSpPr>
          <p:cNvPr id="342" name="Google Shape;342;p37"/>
          <p:cNvSpPr txBox="1"/>
          <p:nvPr/>
        </p:nvSpPr>
        <p:spPr>
          <a:xfrm>
            <a:off x="1475700" y="5390750"/>
            <a:ext cx="64818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683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실시간 뉴스</a:t>
            </a: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네이버 실시간 뉴스의 정보를 제공하여</a:t>
            </a: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사용자들의 이용에 편의성을 제공</a:t>
            </a: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200">
                <a:solidFill>
                  <a:srgbClr val="F6F2D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F6F2D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6852375" y="4128375"/>
            <a:ext cx="4893600" cy="2716800"/>
          </a:xfrm>
          <a:prstGeom prst="rect">
            <a:avLst/>
          </a:prstGeom>
          <a:noFill/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API’s</a:t>
            </a:r>
            <a:endParaRPr b="1" sz="7700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900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238" y="0"/>
            <a:ext cx="1069656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 txBox="1"/>
          <p:nvPr>
            <p:ph type="title"/>
          </p:nvPr>
        </p:nvSpPr>
        <p:spPr>
          <a:xfrm>
            <a:off x="931475" y="1926637"/>
            <a:ext cx="8090400" cy="1880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로그인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9"/>
          <p:cNvSpPr txBox="1"/>
          <p:nvPr>
            <p:ph idx="1" type="subTitle"/>
          </p:nvPr>
        </p:nvSpPr>
        <p:spPr>
          <a:xfrm>
            <a:off x="931475" y="3914598"/>
            <a:ext cx="8090400" cy="939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카카오톡 &amp; 네이버연동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9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네이버 - NAVER - Google Play 앱" id="356" name="Google Shape;35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250" y="4917825"/>
            <a:ext cx="1281550" cy="128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카카오팀 (@kakaoteam) | Twitter" id="357" name="Google Shape;35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5100" y="4917825"/>
            <a:ext cx="1281550" cy="12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9"/>
          <p:cNvPicPr preferRelativeResize="0"/>
          <p:nvPr/>
        </p:nvPicPr>
        <p:blipFill rotWithShape="1">
          <a:blip r:embed="rId7">
            <a:alphaModFix/>
          </a:blip>
          <a:srcRect b="5410" l="0" r="3428" t="0"/>
          <a:stretch/>
        </p:blipFill>
        <p:spPr>
          <a:xfrm>
            <a:off x="11392096" y="1923950"/>
            <a:ext cx="3633875" cy="64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9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955" y="5827903"/>
            <a:ext cx="1865100" cy="18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0"/>
          <p:cNvSpPr txBox="1"/>
          <p:nvPr>
            <p:ph type="title"/>
          </p:nvPr>
        </p:nvSpPr>
        <p:spPr>
          <a:xfrm>
            <a:off x="931475" y="2654649"/>
            <a:ext cx="8090400" cy="1865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회원가입 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메일, 문자인증,주소찾기</a:t>
            </a:r>
            <a:endParaRPr sz="4600"/>
          </a:p>
        </p:txBody>
      </p:sp>
      <p:sp>
        <p:nvSpPr>
          <p:cNvPr id="366" name="Google Shape;366;p40"/>
          <p:cNvSpPr txBox="1"/>
          <p:nvPr>
            <p:ph idx="1" type="subTitle"/>
          </p:nvPr>
        </p:nvSpPr>
        <p:spPr>
          <a:xfrm>
            <a:off x="931475" y="4429800"/>
            <a:ext cx="8303700" cy="1339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Coolsms &amp; JavaMailSender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&amp; 도로명주소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238" y="0"/>
            <a:ext cx="1069656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1549" y="1953650"/>
            <a:ext cx="3657700" cy="6372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쿨에스엠에스 - 로그인" id="370" name="Google Shape;37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6928" y="6615203"/>
            <a:ext cx="2151877" cy="8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ring] Spring Framework란? 기본 개념 핵심 정리" id="371" name="Google Shape;37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399" y="5904050"/>
            <a:ext cx="2418866" cy="16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notification widget disappearing - Xanjero" id="377" name="Google Shape;3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00" y="445797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1"/>
          <p:cNvSpPr txBox="1"/>
          <p:nvPr>
            <p:ph type="title"/>
          </p:nvPr>
        </p:nvSpPr>
        <p:spPr>
          <a:xfrm>
            <a:off x="931475" y="2810924"/>
            <a:ext cx="8090400" cy="1865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51FF"/>
                </a:solidFill>
              </a:rPr>
              <a:t>Google </a:t>
            </a:r>
            <a:endParaRPr>
              <a:solidFill>
                <a:srgbClr val="3751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51FF"/>
                </a:solidFill>
              </a:rPr>
              <a:t>Charts</a:t>
            </a:r>
            <a:endParaRPr sz="4600">
              <a:solidFill>
                <a:srgbClr val="3751FF"/>
              </a:solidFill>
            </a:endParaRPr>
          </a:p>
        </p:txBody>
      </p:sp>
      <p:sp>
        <p:nvSpPr>
          <p:cNvPr id="379" name="Google Shape;379;p41"/>
          <p:cNvSpPr txBox="1"/>
          <p:nvPr>
            <p:ph idx="1" type="subTitle"/>
          </p:nvPr>
        </p:nvSpPr>
        <p:spPr>
          <a:xfrm>
            <a:off x="931475" y="4532473"/>
            <a:ext cx="8090400" cy="939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관리자 대시보드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1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1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5">
            <a:alphaModFix/>
          </a:blip>
          <a:srcRect b="0" l="0" r="1048" t="0"/>
          <a:stretch/>
        </p:blipFill>
        <p:spPr>
          <a:xfrm>
            <a:off x="6359600" y="1282675"/>
            <a:ext cx="10457174" cy="6886225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6060000" dist="2857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600" y="5068850"/>
            <a:ext cx="5267100" cy="39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8650" y="432050"/>
            <a:ext cx="7446826" cy="640675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4020000" dist="133350">
              <a:srgbClr val="000000">
                <a:alpha val="22000"/>
              </a:srgbClr>
            </a:outerShdw>
          </a:effectLst>
        </p:spPr>
      </p:pic>
      <p:sp>
        <p:nvSpPr>
          <p:cNvPr id="389" name="Google Shape;389;p42"/>
          <p:cNvSpPr txBox="1"/>
          <p:nvPr>
            <p:ph type="title"/>
          </p:nvPr>
        </p:nvSpPr>
        <p:spPr>
          <a:xfrm>
            <a:off x="865425" y="2001200"/>
            <a:ext cx="6628500" cy="12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CYBOS</a:t>
            </a:r>
            <a:r>
              <a:rPr b="1" lang="en" sz="5100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 Plus</a:t>
            </a:r>
            <a:endParaRPr b="1" sz="3300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2"/>
          <p:cNvSpPr txBox="1"/>
          <p:nvPr>
            <p:ph idx="1" type="subTitle"/>
          </p:nvPr>
        </p:nvSpPr>
        <p:spPr>
          <a:xfrm>
            <a:off x="923750" y="3107523"/>
            <a:ext cx="8090400" cy="939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파이썬 연동으로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주식차트 및 데이터 제공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42"/>
          <p:cNvSpPr txBox="1"/>
          <p:nvPr>
            <p:ph type="title"/>
          </p:nvPr>
        </p:nvSpPr>
        <p:spPr>
          <a:xfrm>
            <a:off x="923753" y="940100"/>
            <a:ext cx="5744400" cy="1145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파일:Python-logo-notext.svg - 위키백과, 우리 모두의 백과사전" id="392" name="Google Shape;39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4022" y="5223163"/>
            <a:ext cx="883500" cy="883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42"/>
          <p:cNvGrpSpPr/>
          <p:nvPr/>
        </p:nvGrpSpPr>
        <p:grpSpPr>
          <a:xfrm>
            <a:off x="7037854" y="2766182"/>
            <a:ext cx="10087627" cy="6214596"/>
            <a:chOff x="6288663" y="312634"/>
            <a:chExt cx="11943674" cy="7186166"/>
          </a:xfrm>
        </p:grpSpPr>
        <p:pic>
          <p:nvPicPr>
            <p:cNvPr descr="Macbook PNG Image | Macbook, Png, Png images" id="394" name="Google Shape;394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88663" y="312634"/>
              <a:ext cx="11943674" cy="718616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95" name="Google Shape;395;p42"/>
            <p:cNvPicPr preferRelativeResize="0"/>
            <p:nvPr/>
          </p:nvPicPr>
          <p:blipFill rotWithShape="1">
            <a:blip r:embed="rId8">
              <a:alphaModFix/>
            </a:blip>
            <a:srcRect b="11801" l="0" r="0" t="0"/>
            <a:stretch/>
          </p:blipFill>
          <p:spPr>
            <a:xfrm>
              <a:off x="8312125" y="733775"/>
              <a:ext cx="7896751" cy="4940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96" name="Google Shape;396;p42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ctrTitle"/>
          </p:nvPr>
        </p:nvSpPr>
        <p:spPr>
          <a:xfrm>
            <a:off x="1627700" y="168030"/>
            <a:ext cx="3674400" cy="2096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latin typeface="Roboto"/>
                <a:ea typeface="Roboto"/>
                <a:cs typeface="Roboto"/>
                <a:sym typeface="Roboto"/>
              </a:rPr>
              <a:t>UX/UI</a:t>
            </a:r>
            <a:endParaRPr b="1" sz="6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43"/>
          <p:cNvSpPr txBox="1"/>
          <p:nvPr>
            <p:ph idx="4294967295" type="title"/>
          </p:nvPr>
        </p:nvSpPr>
        <p:spPr>
          <a:xfrm>
            <a:off x="4249125" y="951325"/>
            <a:ext cx="2263200" cy="1313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FFFFFF"/>
                </a:solidFill>
              </a:rPr>
              <a:t>Logo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403" name="Google Shape;403;p43"/>
          <p:cNvSpPr txBox="1"/>
          <p:nvPr>
            <p:ph idx="1" type="subTitle"/>
          </p:nvPr>
        </p:nvSpPr>
        <p:spPr>
          <a:xfrm>
            <a:off x="2109100" y="6745850"/>
            <a:ext cx="4008000" cy="1403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차트 형태를 단순화한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주식에 상징적인 디자인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4" name="Google Shape;404;p43"/>
          <p:cNvCxnSpPr/>
          <p:nvPr/>
        </p:nvCxnSpPr>
        <p:spPr>
          <a:xfrm flipH="1">
            <a:off x="7527463" y="1138650"/>
            <a:ext cx="46200" cy="78528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5" name="Google Shape;405;p43"/>
          <p:cNvGrpSpPr/>
          <p:nvPr/>
        </p:nvGrpSpPr>
        <p:grpSpPr>
          <a:xfrm>
            <a:off x="8205825" y="1367250"/>
            <a:ext cx="7610623" cy="1111450"/>
            <a:chOff x="8205825" y="1138650"/>
            <a:chExt cx="7610623" cy="1111450"/>
          </a:xfrm>
        </p:grpSpPr>
        <p:pic>
          <p:nvPicPr>
            <p:cNvPr id="406" name="Google Shape;406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95475" y="1226325"/>
              <a:ext cx="5420974" cy="1023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43"/>
            <p:cNvSpPr txBox="1"/>
            <p:nvPr/>
          </p:nvSpPr>
          <p:spPr>
            <a:xfrm>
              <a:off x="8205825" y="1138650"/>
              <a:ext cx="27795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어두운</a:t>
              </a: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배경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08" name="Google Shape;40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6850" y="2929562"/>
            <a:ext cx="2932500" cy="327223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 txBox="1"/>
          <p:nvPr>
            <p:ph idx="4294967295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ctr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29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10" name="Google Shape;410;p43"/>
          <p:cNvGrpSpPr/>
          <p:nvPr/>
        </p:nvGrpSpPr>
        <p:grpSpPr>
          <a:xfrm>
            <a:off x="8257650" y="2843550"/>
            <a:ext cx="7298950" cy="3547950"/>
            <a:chOff x="8257650" y="2614950"/>
            <a:chExt cx="7298950" cy="3547950"/>
          </a:xfrm>
        </p:grpSpPr>
        <p:sp>
          <p:nvSpPr>
            <p:cNvPr id="411" name="Google Shape;411;p43"/>
            <p:cNvSpPr/>
            <p:nvPr/>
          </p:nvSpPr>
          <p:spPr>
            <a:xfrm>
              <a:off x="10392100" y="2728500"/>
              <a:ext cx="5164500" cy="3434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2" name="Google Shape;412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632650" y="3150625"/>
              <a:ext cx="2683399" cy="1154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43"/>
            <p:cNvSpPr txBox="1"/>
            <p:nvPr/>
          </p:nvSpPr>
          <p:spPr>
            <a:xfrm>
              <a:off x="8257650" y="2614950"/>
              <a:ext cx="14850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밝은배경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4" name="Google Shape;414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638847" y="4513330"/>
              <a:ext cx="2671008" cy="11579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" name="Google Shape;415;p43"/>
          <p:cNvGrpSpPr/>
          <p:nvPr/>
        </p:nvGrpSpPr>
        <p:grpSpPr>
          <a:xfrm>
            <a:off x="8340450" y="6952838"/>
            <a:ext cx="5335775" cy="728100"/>
            <a:chOff x="8351625" y="7318538"/>
            <a:chExt cx="5335775" cy="728100"/>
          </a:xfrm>
        </p:grpSpPr>
        <p:pic>
          <p:nvPicPr>
            <p:cNvPr id="416" name="Google Shape;416;p43"/>
            <p:cNvPicPr preferRelativeResize="0"/>
            <p:nvPr/>
          </p:nvPicPr>
          <p:blipFill rotWithShape="1">
            <a:blip r:embed="rId8">
              <a:alphaModFix/>
            </a:blip>
            <a:srcRect b="47619" l="0" r="0" t="0"/>
            <a:stretch/>
          </p:blipFill>
          <p:spPr>
            <a:xfrm>
              <a:off x="10357225" y="7318550"/>
              <a:ext cx="3330175" cy="5695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43"/>
            <p:cNvSpPr txBox="1"/>
            <p:nvPr/>
          </p:nvSpPr>
          <p:spPr>
            <a:xfrm>
              <a:off x="8351625" y="7318538"/>
              <a:ext cx="14850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폰트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8" name="Google Shape;418;p43"/>
          <p:cNvGrpSpPr/>
          <p:nvPr/>
        </p:nvGrpSpPr>
        <p:grpSpPr>
          <a:xfrm>
            <a:off x="8340462" y="7900825"/>
            <a:ext cx="5317288" cy="910035"/>
            <a:chOff x="8340462" y="7900825"/>
            <a:chExt cx="5317288" cy="910035"/>
          </a:xfrm>
        </p:grpSpPr>
        <p:grpSp>
          <p:nvGrpSpPr>
            <p:cNvPr id="419" name="Google Shape;419;p43"/>
            <p:cNvGrpSpPr/>
            <p:nvPr/>
          </p:nvGrpSpPr>
          <p:grpSpPr>
            <a:xfrm>
              <a:off x="8340462" y="7900825"/>
              <a:ext cx="5317288" cy="910035"/>
              <a:chOff x="8326493" y="7717084"/>
              <a:chExt cx="6240216" cy="873941"/>
            </a:xfrm>
          </p:grpSpPr>
          <p:sp>
            <p:nvSpPr>
              <p:cNvPr id="420" name="Google Shape;420;p43"/>
              <p:cNvSpPr/>
              <p:nvPr/>
            </p:nvSpPr>
            <p:spPr>
              <a:xfrm rot="5400000">
                <a:off x="12256859" y="6151534"/>
                <a:ext cx="744300" cy="3875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3"/>
              <p:cNvSpPr txBox="1"/>
              <p:nvPr/>
            </p:nvSpPr>
            <p:spPr>
              <a:xfrm>
                <a:off x="8326493" y="7862925"/>
                <a:ext cx="1485000" cy="72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색상</a:t>
                </a:r>
                <a:endParaRPr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422" name="Google Shape;422;p43"/>
            <p:cNvPicPr preferRelativeResize="0"/>
            <p:nvPr/>
          </p:nvPicPr>
          <p:blipFill rotWithShape="1">
            <a:blip r:embed="rId9">
              <a:alphaModFix/>
            </a:blip>
            <a:srcRect b="-1639" l="0" r="0" t="1640"/>
            <a:stretch/>
          </p:blipFill>
          <p:spPr>
            <a:xfrm rot="5400000">
              <a:off x="11660387" y="6707537"/>
              <a:ext cx="701500" cy="3161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좋은땅 출판사"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9199" y="1377167"/>
            <a:ext cx="4642550" cy="58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1019428" y="1116975"/>
            <a:ext cx="8036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Market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027" y="2857277"/>
            <a:ext cx="7940501" cy="6088201"/>
          </a:xfrm>
          <a:prstGeom prst="rect">
            <a:avLst/>
          </a:prstGeom>
          <a:noFill/>
          <a:ln>
            <a:noFill/>
          </a:ln>
          <a:effectLst>
            <a:outerShdw blurRad="442913" rotWithShape="0" algn="bl" dir="3780000" dist="142875">
              <a:srgbClr val="000000">
                <a:alpha val="31000"/>
              </a:srgbClr>
            </a:outerShdw>
          </a:effectLst>
        </p:spPr>
      </p:pic>
      <p:cxnSp>
        <p:nvCxnSpPr>
          <p:cNvPr id="84" name="Google Shape;84;p17"/>
          <p:cNvCxnSpPr/>
          <p:nvPr/>
        </p:nvCxnSpPr>
        <p:spPr>
          <a:xfrm>
            <a:off x="5491314" y="4278750"/>
            <a:ext cx="1761300" cy="0"/>
          </a:xfrm>
          <a:prstGeom prst="straightConnector1">
            <a:avLst/>
          </a:prstGeom>
          <a:noFill/>
          <a:ln cap="flat" cmpd="sng" w="76200">
            <a:solidFill>
              <a:srgbClr val="3751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1103209" y="9540375"/>
            <a:ext cx="3917700" cy="592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4500"/>
              </a:spcAft>
              <a:buNone/>
            </a:pPr>
            <a:r>
              <a:rPr lang="en" sz="1300">
                <a:solidFill>
                  <a:srgbClr val="B7B7B7"/>
                </a:solidFill>
              </a:rPr>
              <a:t>출처 - 이투데이, 연합뉴스</a:t>
            </a:r>
            <a:endParaRPr sz="1300">
              <a:solidFill>
                <a:srgbClr val="B7B7B7"/>
              </a:solidFill>
            </a:endParaRPr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키움증권 대학생 주식 모의투자대회 21회 모집 | 공모전 대외활동-링커리어"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70650" y="2502200"/>
            <a:ext cx="4954219" cy="6286499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372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275" y="0"/>
            <a:ext cx="1197472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4"/>
          <p:cNvSpPr txBox="1"/>
          <p:nvPr>
            <p:ph type="title"/>
          </p:nvPr>
        </p:nvSpPr>
        <p:spPr>
          <a:xfrm>
            <a:off x="923754" y="940100"/>
            <a:ext cx="2932500" cy="1145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UX/UI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9" name="Google Shape;429;p44"/>
          <p:cNvPicPr preferRelativeResize="0"/>
          <p:nvPr/>
        </p:nvPicPr>
        <p:blipFill rotWithShape="1">
          <a:blip r:embed="rId4">
            <a:alphaModFix/>
          </a:blip>
          <a:srcRect b="0" l="0" r="1361" t="0"/>
          <a:stretch/>
        </p:blipFill>
        <p:spPr>
          <a:xfrm>
            <a:off x="7635538" y="1535700"/>
            <a:ext cx="9330200" cy="6500699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3960000" dist="142875">
              <a:srgbClr val="000000">
                <a:alpha val="35000"/>
              </a:srgbClr>
            </a:outerShdw>
          </a:effectLst>
        </p:spPr>
      </p:pic>
      <p:sp>
        <p:nvSpPr>
          <p:cNvPr id="430" name="Google Shape;430;p44"/>
          <p:cNvSpPr txBox="1"/>
          <p:nvPr>
            <p:ph type="title"/>
          </p:nvPr>
        </p:nvSpPr>
        <p:spPr>
          <a:xfrm>
            <a:off x="923750" y="2085500"/>
            <a:ext cx="2713500" cy="1043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 sz="4600"/>
          </a:p>
        </p:txBody>
      </p:sp>
      <p:sp>
        <p:nvSpPr>
          <p:cNvPr id="431" name="Google Shape;431;p44"/>
          <p:cNvSpPr txBox="1"/>
          <p:nvPr>
            <p:ph idx="2" type="body"/>
          </p:nvPr>
        </p:nvSpPr>
        <p:spPr>
          <a:xfrm>
            <a:off x="991800" y="3805588"/>
            <a:ext cx="4716300" cy="2449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거래</a:t>
            </a:r>
            <a:r>
              <a:rPr lang="en" sz="2200">
                <a:latin typeface="Roboto"/>
                <a:ea typeface="Roboto"/>
                <a:cs typeface="Roboto"/>
                <a:sym typeface="Roboto"/>
              </a:rPr>
              <a:t>차트의 역동성</a:t>
            </a:r>
            <a:r>
              <a:rPr lang="en" sz="2200"/>
              <a:t>을 표현한</a:t>
            </a:r>
            <a:endParaRPr sz="2200"/>
          </a:p>
          <a:p>
            <a:pPr indent="0" lvl="0" marL="0" rtl="0" algn="l">
              <a:spcBef>
                <a:spcPts val="4500"/>
              </a:spcBef>
              <a:spcAft>
                <a:spcPts val="4500"/>
              </a:spcAft>
              <a:buNone/>
            </a:pPr>
            <a:r>
              <a:rPr lang="en" sz="2200"/>
              <a:t>컬러셋으로 UI를 구성</a:t>
            </a:r>
            <a:endParaRPr sz="2200"/>
          </a:p>
        </p:txBody>
      </p:sp>
      <p:sp>
        <p:nvSpPr>
          <p:cNvPr id="432" name="Google Shape;432;p44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33" name="Google Shape;4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3625" y="7063700"/>
            <a:ext cx="491425" cy="2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4"/>
          <p:cNvSpPr txBox="1"/>
          <p:nvPr/>
        </p:nvSpPr>
        <p:spPr>
          <a:xfrm>
            <a:off x="4600125" y="7043503"/>
            <a:ext cx="12066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#2ea5ff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#414aff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#6f26ff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#9003ff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#ff545b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5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51FF"/>
                </a:solidFill>
              </a:rPr>
              <a:t>Team</a:t>
            </a:r>
            <a:endParaRPr>
              <a:solidFill>
                <a:srgbClr val="3751FF"/>
              </a:solidFill>
            </a:endParaRPr>
          </a:p>
        </p:txBody>
      </p:sp>
      <p:sp>
        <p:nvSpPr>
          <p:cNvPr id="440" name="Google Shape;440;p45"/>
          <p:cNvSpPr txBox="1"/>
          <p:nvPr>
            <p:ph idx="4294967295" type="body"/>
          </p:nvPr>
        </p:nvSpPr>
        <p:spPr>
          <a:xfrm>
            <a:off x="4860325" y="3848700"/>
            <a:ext cx="2830200" cy="1597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/>
              <a:t>문창훈</a:t>
            </a:r>
            <a:endParaRPr b="1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F80ED"/>
                </a:solidFill>
              </a:rPr>
              <a:t>Backend</a:t>
            </a:r>
            <a:endParaRPr b="1" sz="2400">
              <a:solidFill>
                <a:srgbClr val="2F80ED"/>
              </a:solidFill>
            </a:endParaRPr>
          </a:p>
        </p:txBody>
      </p:sp>
      <p:sp>
        <p:nvSpPr>
          <p:cNvPr id="441" name="Google Shape;441;p45"/>
          <p:cNvSpPr txBox="1"/>
          <p:nvPr>
            <p:ph idx="4294967295" type="body"/>
          </p:nvPr>
        </p:nvSpPr>
        <p:spPr>
          <a:xfrm>
            <a:off x="8226866" y="3848700"/>
            <a:ext cx="2830200" cy="1597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/>
              <a:t>이기철</a:t>
            </a:r>
            <a:endParaRPr b="1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F80ED"/>
                </a:solidFill>
              </a:rPr>
              <a:t>Backend</a:t>
            </a:r>
            <a:endParaRPr b="1" sz="2400">
              <a:solidFill>
                <a:srgbClr val="2F80ED"/>
              </a:solidFill>
            </a:endParaRPr>
          </a:p>
        </p:txBody>
      </p:sp>
      <p:sp>
        <p:nvSpPr>
          <p:cNvPr id="442" name="Google Shape;442;p45"/>
          <p:cNvSpPr txBox="1"/>
          <p:nvPr>
            <p:ph idx="1" type="subTitle"/>
          </p:nvPr>
        </p:nvSpPr>
        <p:spPr>
          <a:xfrm>
            <a:off x="11587199" y="3848700"/>
            <a:ext cx="2830200" cy="1597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000000"/>
                </a:solidFill>
              </a:rPr>
              <a:t>전예진</a:t>
            </a:r>
            <a:endParaRPr b="1" sz="2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F80ED"/>
                </a:solidFill>
              </a:rPr>
              <a:t>Frontend</a:t>
            </a:r>
            <a:endParaRPr b="1" sz="2400">
              <a:solidFill>
                <a:srgbClr val="2F80ED"/>
              </a:solidFill>
            </a:endParaRPr>
          </a:p>
        </p:txBody>
      </p:sp>
      <p:sp>
        <p:nvSpPr>
          <p:cNvPr id="443" name="Google Shape;443;p45"/>
          <p:cNvSpPr txBox="1"/>
          <p:nvPr>
            <p:ph idx="4294967295" type="body"/>
          </p:nvPr>
        </p:nvSpPr>
        <p:spPr>
          <a:xfrm>
            <a:off x="8120438" y="7859375"/>
            <a:ext cx="3191100" cy="1597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/>
              <a:t>김경민</a:t>
            </a:r>
            <a:endParaRPr b="1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F80ED"/>
                </a:solidFill>
              </a:rPr>
              <a:t>Backend</a:t>
            </a:r>
            <a:endParaRPr b="1" sz="2400">
              <a:solidFill>
                <a:srgbClr val="2F80ED"/>
              </a:solidFill>
            </a:endParaRPr>
          </a:p>
        </p:txBody>
      </p:sp>
      <p:sp>
        <p:nvSpPr>
          <p:cNvPr id="444" name="Google Shape;444;p45"/>
          <p:cNvSpPr txBox="1"/>
          <p:nvPr>
            <p:ph idx="4294967295" type="body"/>
          </p:nvPr>
        </p:nvSpPr>
        <p:spPr>
          <a:xfrm>
            <a:off x="11609175" y="7859375"/>
            <a:ext cx="2830200" cy="1597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/>
              <a:t>이형균</a:t>
            </a:r>
            <a:endParaRPr b="1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F80ED"/>
                </a:solidFill>
              </a:rPr>
              <a:t>Frontend</a:t>
            </a:r>
            <a:endParaRPr b="1" sz="2400">
              <a:solidFill>
                <a:srgbClr val="2F80ED"/>
              </a:solidFill>
            </a:endParaRPr>
          </a:p>
        </p:txBody>
      </p:sp>
      <p:pic>
        <p:nvPicPr>
          <p:cNvPr id="445" name="Google Shape;445;p45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4924376" y="1070400"/>
            <a:ext cx="2702100" cy="2702100"/>
          </a:xfrm>
          <a:prstGeom prst="roundRect">
            <a:avLst>
              <a:gd fmla="val 9338" name="adj"/>
            </a:avLst>
          </a:prstGeom>
          <a:noFill/>
          <a:ln cap="flat" cmpd="sng" w="9525">
            <a:solidFill>
              <a:srgbClr val="3751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6" name="Google Shape;446;p45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8287813" y="1070400"/>
            <a:ext cx="2702100" cy="2702100"/>
          </a:xfrm>
          <a:prstGeom prst="roundRect">
            <a:avLst>
              <a:gd fmla="val 9441" name="adj"/>
            </a:avLst>
          </a:prstGeom>
          <a:noFill/>
          <a:ln cap="flat" cmpd="sng" w="9525">
            <a:solidFill>
              <a:srgbClr val="3751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p45"/>
          <p:cNvPicPr preferRelativeResize="0"/>
          <p:nvPr/>
        </p:nvPicPr>
        <p:blipFill rotWithShape="1">
          <a:blip r:embed="rId5">
            <a:alphaModFix/>
          </a:blip>
          <a:srcRect b="9356" l="0" r="0" t="9348"/>
          <a:stretch/>
        </p:blipFill>
        <p:spPr>
          <a:xfrm>
            <a:off x="11651250" y="5081075"/>
            <a:ext cx="2702100" cy="2702100"/>
          </a:xfrm>
          <a:prstGeom prst="roundRect">
            <a:avLst>
              <a:gd fmla="val 9172" name="adj"/>
            </a:avLst>
          </a:prstGeom>
          <a:noFill/>
          <a:ln cap="flat" cmpd="sng" w="9525">
            <a:solidFill>
              <a:srgbClr val="3751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45"/>
          <p:cNvPicPr preferRelativeResize="0"/>
          <p:nvPr/>
        </p:nvPicPr>
        <p:blipFill rotWithShape="1">
          <a:blip r:embed="rId6">
            <a:alphaModFix/>
          </a:blip>
          <a:srcRect b="12495" l="0" r="0" t="12502"/>
          <a:stretch/>
        </p:blipFill>
        <p:spPr>
          <a:xfrm>
            <a:off x="8364938" y="5081074"/>
            <a:ext cx="2702100" cy="2702100"/>
          </a:xfrm>
          <a:prstGeom prst="roundRect">
            <a:avLst>
              <a:gd fmla="val 9876" name="adj"/>
            </a:avLst>
          </a:prstGeom>
          <a:noFill/>
          <a:ln cap="flat" cmpd="sng" w="9525">
            <a:solidFill>
              <a:srgbClr val="3751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45"/>
          <p:cNvPicPr preferRelativeResize="0"/>
          <p:nvPr/>
        </p:nvPicPr>
        <p:blipFill rotWithShape="1">
          <a:blip r:embed="rId7">
            <a:alphaModFix/>
          </a:blip>
          <a:srcRect b="4712" l="6078" r="6086" t="9132"/>
          <a:stretch/>
        </p:blipFill>
        <p:spPr>
          <a:xfrm>
            <a:off x="11652175" y="1070400"/>
            <a:ext cx="2702100" cy="2702100"/>
          </a:xfrm>
          <a:prstGeom prst="roundRect">
            <a:avLst>
              <a:gd fmla="val 9607" name="adj"/>
            </a:avLst>
          </a:prstGeom>
          <a:noFill/>
          <a:ln cap="flat" cmpd="sng" w="9525">
            <a:solidFill>
              <a:srgbClr val="3751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45"/>
          <p:cNvPicPr preferRelativeResize="0"/>
          <p:nvPr/>
        </p:nvPicPr>
        <p:blipFill rotWithShape="1">
          <a:blip r:embed="rId8">
            <a:alphaModFix/>
          </a:blip>
          <a:srcRect b="11016" l="0" r="0" t="11016"/>
          <a:stretch/>
        </p:blipFill>
        <p:spPr>
          <a:xfrm>
            <a:off x="4860313" y="5050949"/>
            <a:ext cx="2702100" cy="2702100"/>
          </a:xfrm>
          <a:prstGeom prst="roundRect">
            <a:avLst>
              <a:gd fmla="val 9876" name="adj"/>
            </a:avLst>
          </a:prstGeom>
          <a:noFill/>
          <a:ln cap="flat" cmpd="sng" w="9525">
            <a:solidFill>
              <a:srgbClr val="3751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45"/>
          <p:cNvSpPr txBox="1"/>
          <p:nvPr>
            <p:ph idx="4294967295" type="body"/>
          </p:nvPr>
        </p:nvSpPr>
        <p:spPr>
          <a:xfrm>
            <a:off x="4631725" y="7876875"/>
            <a:ext cx="3191100" cy="1597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/>
              <a:t>박원희</a:t>
            </a:r>
            <a:endParaRPr b="1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F80ED"/>
                </a:solidFill>
              </a:rPr>
              <a:t>Backend</a:t>
            </a:r>
            <a:endParaRPr b="1" sz="2400">
              <a:solidFill>
                <a:srgbClr val="2F80ED"/>
              </a:solidFill>
            </a:endParaRPr>
          </a:p>
        </p:txBody>
      </p:sp>
      <p:sp>
        <p:nvSpPr>
          <p:cNvPr id="452" name="Google Shape;452;p45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/>
          <p:nvPr>
            <p:ph type="title"/>
          </p:nvPr>
        </p:nvSpPr>
        <p:spPr>
          <a:xfrm>
            <a:off x="1019428" y="1116975"/>
            <a:ext cx="8036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Demo Video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46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46"/>
          <p:cNvSpPr txBox="1"/>
          <p:nvPr>
            <p:ph idx="1" type="body"/>
          </p:nvPr>
        </p:nvSpPr>
        <p:spPr>
          <a:xfrm>
            <a:off x="2371257" y="8561375"/>
            <a:ext cx="13843200" cy="3073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음원 </a:t>
            </a:r>
            <a:r>
              <a:rPr lang="en" sz="2100"/>
              <a:t>출처 : </a:t>
            </a:r>
            <a:r>
              <a:rPr lang="en" sz="2100"/>
              <a:t>Through The Walls (JT Donaldson Remix) &amp; Karl Sierra - Control (Original Mix) </a:t>
            </a:r>
            <a:endParaRPr sz="2100"/>
          </a:p>
          <a:p>
            <a:pPr indent="0" lvl="0" marL="0" rtl="0" algn="ctr">
              <a:lnSpc>
                <a:spcPct val="3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2100"/>
              <a:t>&amp; Hayden Jame  - Something About You</a:t>
            </a:r>
            <a:endParaRPr sz="2100"/>
          </a:p>
          <a:p>
            <a:pPr indent="0" lvl="0" marL="0" rtl="0" algn="ctr">
              <a:lnSpc>
                <a:spcPct val="3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lnSpc>
                <a:spcPct val="30000"/>
              </a:lnSpc>
              <a:spcBef>
                <a:spcPts val="4500"/>
              </a:spcBef>
              <a:spcAft>
                <a:spcPts val="45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60" name="Google Shape;460;p46" title="WEB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925" y="3135200"/>
            <a:ext cx="6572750" cy="492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/>
          <p:nvPr>
            <p:ph type="title"/>
          </p:nvPr>
        </p:nvSpPr>
        <p:spPr>
          <a:xfrm>
            <a:off x="1019428" y="1116975"/>
            <a:ext cx="8036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Demo Video(Moblie)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47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47"/>
          <p:cNvSpPr txBox="1"/>
          <p:nvPr>
            <p:ph idx="1" type="body"/>
          </p:nvPr>
        </p:nvSpPr>
        <p:spPr>
          <a:xfrm>
            <a:off x="5880075" y="8027975"/>
            <a:ext cx="6523800" cy="3073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음원 출처 : JAKE - Need To Know</a:t>
            </a:r>
            <a:endParaRPr sz="2100"/>
          </a:p>
          <a:p>
            <a:pPr indent="0" lvl="0" marL="0" rtl="0" algn="ctr">
              <a:lnSpc>
                <a:spcPct val="30000"/>
              </a:lnSpc>
              <a:spcBef>
                <a:spcPts val="4500"/>
              </a:spcBef>
              <a:spcAft>
                <a:spcPts val="45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68" name="Google Shape;468;p47" title="MOBLIE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075" y="3135200"/>
            <a:ext cx="6523675" cy="489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/>
          <p:nvPr/>
        </p:nvSpPr>
        <p:spPr>
          <a:xfrm>
            <a:off x="7759875" y="3805975"/>
            <a:ext cx="3102300" cy="1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QnA</a:t>
            </a:r>
            <a:endParaRPr b="1" sz="9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/>
        </p:nvSpPr>
        <p:spPr>
          <a:xfrm>
            <a:off x="5815650" y="3314425"/>
            <a:ext cx="6656700" cy="1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감사합니다</a:t>
            </a:r>
            <a:endParaRPr b="1" sz="9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951" y="5284550"/>
            <a:ext cx="4602224" cy="8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9"/>
          <p:cNvSpPr txBox="1"/>
          <p:nvPr/>
        </p:nvSpPr>
        <p:spPr>
          <a:xfrm>
            <a:off x="15396684" y="9661600"/>
            <a:ext cx="31494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Edited by 전예진 김경민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923750" y="940100"/>
            <a:ext cx="6713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Reference</a:t>
            </a:r>
            <a:r>
              <a:rPr lang="en">
                <a:solidFill>
                  <a:srgbClr val="3751FF"/>
                </a:solidFill>
              </a:rPr>
              <a:t> </a:t>
            </a:r>
            <a:endParaRPr>
              <a:solidFill>
                <a:srgbClr val="3751FF"/>
              </a:solidFill>
            </a:endParaRPr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16122975" y="8694873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1030437" y="2258713"/>
            <a:ext cx="5209800" cy="6223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-368300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대신증권</a:t>
            </a:r>
            <a:br>
              <a:rPr b="1" lang="en" sz="2200"/>
            </a:br>
            <a:br>
              <a:rPr b="1" lang="en" sz="2200"/>
            </a:br>
            <a:r>
              <a:rPr b="1" lang="en" sz="2000"/>
              <a:t>- </a:t>
            </a:r>
            <a:r>
              <a:rPr lang="en" sz="2000"/>
              <a:t>어려운 회원가입</a:t>
            </a:r>
            <a:br>
              <a:rPr lang="en" sz="2000"/>
            </a:br>
            <a:br>
              <a:rPr lang="en" sz="2000"/>
            </a:br>
            <a:r>
              <a:rPr lang="en" sz="2000"/>
              <a:t>- 공인인증서 필요</a:t>
            </a:r>
            <a:br>
              <a:rPr lang="en" sz="2000"/>
            </a:br>
            <a:br>
              <a:rPr lang="en" sz="2000"/>
            </a:br>
            <a:r>
              <a:rPr lang="en" sz="2000"/>
              <a:t>- 번거로운 active X 설치</a:t>
            </a:r>
            <a:br>
              <a:rPr lang="en" sz="2200"/>
            </a:br>
            <a:br>
              <a:rPr lang="en" sz="2200"/>
            </a:br>
            <a:endParaRPr b="1" sz="2200"/>
          </a:p>
          <a:p>
            <a:pPr indent="0" lvl="0" marL="0" rtl="0" algn="l">
              <a:lnSpc>
                <a:spcPct val="60000"/>
              </a:lnSpc>
              <a:spcBef>
                <a:spcPts val="4500"/>
              </a:spcBef>
              <a:spcAft>
                <a:spcPts val="4500"/>
              </a:spcAft>
              <a:buNone/>
            </a:pPr>
            <a:r>
              <a:rPr b="1" lang="en" sz="2200"/>
              <a:t>2. </a:t>
            </a:r>
            <a:r>
              <a:rPr b="1" lang="en" sz="2200"/>
              <a:t>투자전략 커뮤니티</a:t>
            </a:r>
            <a:br>
              <a:rPr b="1" lang="en" sz="2200"/>
            </a:br>
            <a:br>
              <a:rPr b="1" lang="en" sz="2200"/>
            </a:br>
            <a:r>
              <a:rPr b="1" lang="en" sz="2200"/>
              <a:t>    </a:t>
            </a:r>
            <a:r>
              <a:rPr b="1" lang="en" sz="2000"/>
              <a:t>(모네타, 슈어넷)</a:t>
            </a:r>
            <a:br>
              <a:rPr b="1" lang="en" sz="2000"/>
            </a:br>
            <a:br>
              <a:rPr b="1" lang="en" sz="2000"/>
            </a:br>
            <a:r>
              <a:rPr lang="en" sz="2000"/>
              <a:t>     - 복잡한 UX/UI</a:t>
            </a:r>
            <a:br>
              <a:rPr lang="en" sz="2000"/>
            </a:br>
            <a:br>
              <a:rPr lang="en" sz="2000"/>
            </a:br>
            <a:r>
              <a:rPr lang="en" sz="2000"/>
              <a:t>     - 불필요한 광고 및 대출 광고</a:t>
            </a:r>
            <a:br>
              <a:rPr lang="en" sz="2000"/>
            </a:br>
            <a:br>
              <a:rPr lang="en" sz="2000"/>
            </a:br>
            <a:r>
              <a:rPr lang="en" sz="2000"/>
              <a:t>     - 커뮤니티 대신 거래에 대한</a:t>
            </a:r>
            <a:br>
              <a:rPr lang="en" sz="2000"/>
            </a:br>
            <a:br>
              <a:rPr lang="en" sz="2000"/>
            </a:br>
            <a:r>
              <a:rPr lang="en" sz="2000"/>
              <a:t>       이슈가 많아 소통이 힘듦</a:t>
            </a:r>
            <a:endParaRPr sz="2000"/>
          </a:p>
        </p:txBody>
      </p:sp>
      <p:sp>
        <p:nvSpPr>
          <p:cNvPr id="95" name="Google Shape;95;p18"/>
          <p:cNvSpPr/>
          <p:nvPr/>
        </p:nvSpPr>
        <p:spPr>
          <a:xfrm>
            <a:off x="6163500" y="0"/>
            <a:ext cx="12124500" cy="10359600"/>
          </a:xfrm>
          <a:prstGeom prst="rect">
            <a:avLst/>
          </a:prstGeom>
          <a:solidFill>
            <a:srgbClr val="37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8"/>
          <p:cNvCxnSpPr/>
          <p:nvPr/>
        </p:nvCxnSpPr>
        <p:spPr>
          <a:xfrm>
            <a:off x="6165750" y="11325"/>
            <a:ext cx="2611500" cy="2297700"/>
          </a:xfrm>
          <a:prstGeom prst="straightConnector1">
            <a:avLst/>
          </a:prstGeom>
          <a:noFill/>
          <a:ln cap="flat" cmpd="sng" w="28575">
            <a:solidFill>
              <a:srgbClr val="6FEEF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8"/>
          <p:cNvCxnSpPr/>
          <p:nvPr/>
        </p:nvCxnSpPr>
        <p:spPr>
          <a:xfrm>
            <a:off x="15836375" y="8259400"/>
            <a:ext cx="2395800" cy="2027700"/>
          </a:xfrm>
          <a:prstGeom prst="straightConnector1">
            <a:avLst/>
          </a:prstGeom>
          <a:noFill/>
          <a:ln cap="flat" cmpd="sng" w="28575">
            <a:solidFill>
              <a:srgbClr val="6FEEF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5170" y="190920"/>
            <a:ext cx="6948044" cy="5915449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5400000" dist="76200">
              <a:srgbClr val="000000">
                <a:alpha val="28000"/>
              </a:srgbClr>
            </a:outerShdw>
          </a:effectLst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525" y="3464049"/>
            <a:ext cx="6827399" cy="5915451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700000" dist="76200">
              <a:srgbClr val="000000">
                <a:alpha val="26000"/>
              </a:srgbClr>
            </a:outerShdw>
          </a:effectLst>
        </p:spPr>
      </p:pic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1458153" y="1608075"/>
            <a:ext cx="8036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1629200" y="4282250"/>
            <a:ext cx="7143600" cy="3073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실제 주식투자는 투자금 , 공인인증서, 주식계좌 생성 등</a:t>
            </a:r>
            <a:endParaRPr sz="2100"/>
          </a:p>
          <a:p>
            <a:pPr indent="0" lvl="0" marL="0" rtl="0" algn="l">
              <a:lnSpc>
                <a:spcPct val="6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b="1" lang="en" sz="2100"/>
              <a:t>진입장벽</a:t>
            </a:r>
            <a:r>
              <a:rPr b="1" lang="en" sz="2100"/>
              <a:t>이 높아</a:t>
            </a:r>
            <a:r>
              <a:rPr lang="en" sz="2100"/>
              <a:t> 20대 초반이나 </a:t>
            </a:r>
            <a:endParaRPr sz="2100"/>
          </a:p>
          <a:p>
            <a:pPr indent="0" lvl="0" marL="0" rtl="0" algn="l">
              <a:lnSpc>
                <a:spcPct val="6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2100"/>
              <a:t>주식 처음을 접하는 사람,  학생들이 </a:t>
            </a:r>
            <a:r>
              <a:rPr b="1" lang="en" sz="2100"/>
              <a:t>접근하기 어려움</a:t>
            </a:r>
            <a:endParaRPr b="1" sz="2100"/>
          </a:p>
          <a:p>
            <a:pPr indent="0" lvl="0" marL="0" rtl="0" algn="l">
              <a:lnSpc>
                <a:spcPct val="60000"/>
              </a:lnSpc>
              <a:spcBef>
                <a:spcPts val="4500"/>
              </a:spcBef>
              <a:spcAft>
                <a:spcPts val="45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4850" y="2152588"/>
            <a:ext cx="7975775" cy="5981825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95250">
              <a:srgbClr val="000000">
                <a:alpha val="50000"/>
              </a:srgbClr>
            </a:outerShdw>
          </a:effectLst>
        </p:spPr>
      </p:pic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1443189" y="1575598"/>
            <a:ext cx="5310000" cy="1717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3751FF"/>
                </a:solidFill>
              </a:rPr>
              <a:t>Improvement</a:t>
            </a:r>
            <a:endParaRPr b="1" sz="6400">
              <a:solidFill>
                <a:srgbClr val="3751FF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16357201" y="9166325"/>
            <a:ext cx="10974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24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0"/>
          <p:cNvSpPr txBox="1"/>
          <p:nvPr>
            <p:ph idx="3" type="body"/>
          </p:nvPr>
        </p:nvSpPr>
        <p:spPr>
          <a:xfrm>
            <a:off x="1715656" y="3522275"/>
            <a:ext cx="7832700" cy="5856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기존 커뮤니티들은 게시판만을 이용한 한정된 방식으로 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유저들간 소통했으나  </a:t>
            </a:r>
            <a:r>
              <a:rPr b="1" lang="en" sz="2100">
                <a:solidFill>
                  <a:srgbClr val="000000"/>
                </a:solidFill>
              </a:rPr>
              <a:t>Fantasy Stock</a:t>
            </a:r>
            <a:r>
              <a:rPr lang="en" sz="2100">
                <a:solidFill>
                  <a:srgbClr val="000000"/>
                </a:solidFill>
              </a:rPr>
              <a:t> : </a:t>
            </a:r>
            <a:r>
              <a:rPr b="1" lang="en" sz="2100">
                <a:solidFill>
                  <a:srgbClr val="000000"/>
                </a:solidFill>
              </a:rPr>
              <a:t>모의투자 서비스</a:t>
            </a:r>
            <a:r>
              <a:rPr lang="en" sz="2100">
                <a:solidFill>
                  <a:srgbClr val="000000"/>
                </a:solidFill>
              </a:rPr>
              <a:t>를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추가하여 </a:t>
            </a:r>
            <a:r>
              <a:rPr lang="en" sz="2100">
                <a:solidFill>
                  <a:srgbClr val="000000"/>
                </a:solidFill>
              </a:rPr>
              <a:t>모의투자를 주제로 서로간의 투자방식을 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4500"/>
              </a:spcBef>
              <a:spcAft>
                <a:spcPts val="450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더욱 구체화,  다양화 시킴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151" y="2928050"/>
            <a:ext cx="10749702" cy="51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16357201" y="9166325"/>
            <a:ext cx="10974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24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1501450" y="1563553"/>
            <a:ext cx="6185100" cy="1717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dvantages</a:t>
            </a:r>
            <a:endParaRPr b="1">
              <a:solidFill>
                <a:srgbClr val="3751FF"/>
              </a:solidFill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1588075" y="3358150"/>
            <a:ext cx="8366700" cy="5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모의투자 투자금이나 복잡한 절차 없이 누구나 평등한 상황에서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가볍게 투자를 시작해 볼 수 있는 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Fantasy Stock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대신 증권 API를 통해 실제 주식시장 데이터를 사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용하여 </a:t>
            </a: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latin typeface="Roboto"/>
                <a:ea typeface="Roboto"/>
                <a:cs typeface="Roboto"/>
                <a:sym typeface="Roboto"/>
              </a:rPr>
              <a:t>쉽고 편한 거래가 가능</a:t>
            </a: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게시판으로부터 커뮤니티 기능과 정보 교환 가능</a:t>
            </a: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실시간 뉴스를 볼 수 있어 보다 빠른 정보 확인 가능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3450" y="1883025"/>
            <a:ext cx="8486124" cy="63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923755" y="940100"/>
            <a:ext cx="161127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User’s Needs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13419952" y="2950468"/>
            <a:ext cx="4855800" cy="927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500"/>
              </a:spcAft>
              <a:buNone/>
            </a:pPr>
            <a:r>
              <a:rPr b="1" lang="en" sz="2500"/>
              <a:t>커뮤니티</a:t>
            </a:r>
            <a:endParaRPr b="1" sz="2500"/>
          </a:p>
        </p:txBody>
      </p:sp>
      <p:sp>
        <p:nvSpPr>
          <p:cNvPr id="131" name="Google Shape;131;p22"/>
          <p:cNvSpPr txBox="1"/>
          <p:nvPr>
            <p:ph idx="3" type="body"/>
          </p:nvPr>
        </p:nvSpPr>
        <p:spPr>
          <a:xfrm>
            <a:off x="942482" y="2937279"/>
            <a:ext cx="4855800" cy="927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500"/>
              </a:spcAft>
              <a:buNone/>
            </a:pPr>
            <a:r>
              <a:rPr b="1" lang="en" sz="2500"/>
              <a:t>모의투자</a:t>
            </a:r>
            <a:endParaRPr b="1" sz="2500"/>
          </a:p>
        </p:txBody>
      </p:sp>
      <p:sp>
        <p:nvSpPr>
          <p:cNvPr id="132" name="Google Shape;132;p22"/>
          <p:cNvSpPr txBox="1"/>
          <p:nvPr>
            <p:ph idx="4" type="body"/>
          </p:nvPr>
        </p:nvSpPr>
        <p:spPr>
          <a:xfrm>
            <a:off x="4782999" y="2926895"/>
            <a:ext cx="4855800" cy="927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500"/>
              </a:spcAft>
              <a:buNone/>
            </a:pPr>
            <a:r>
              <a:rPr b="1" lang="en" sz="2500"/>
              <a:t>포트폴리오</a:t>
            </a:r>
            <a:endParaRPr b="1" sz="25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657" y="4183354"/>
            <a:ext cx="16954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299" y="4206320"/>
            <a:ext cx="18859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3004" y="4162554"/>
            <a:ext cx="1819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4720" y="4195524"/>
            <a:ext cx="16954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9164532" y="2949449"/>
            <a:ext cx="4855800" cy="927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500"/>
              </a:spcAft>
              <a:buNone/>
            </a:pPr>
            <a:r>
              <a:rPr b="1" lang="en" sz="2500"/>
              <a:t>주식뉴스</a:t>
            </a:r>
            <a:endParaRPr b="1" sz="2500"/>
          </a:p>
        </p:txBody>
      </p:sp>
      <p:sp>
        <p:nvSpPr>
          <p:cNvPr id="138" name="Google Shape;138;p22"/>
          <p:cNvSpPr txBox="1"/>
          <p:nvPr/>
        </p:nvSpPr>
        <p:spPr>
          <a:xfrm>
            <a:off x="2000357" y="6407312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Roboto"/>
              <a:buAutoNum type="alphaUcPeriod"/>
            </a:pPr>
            <a:r>
              <a:rPr lang="en" sz="2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포인트 자산운용</a:t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Roboto"/>
              <a:buAutoNum type="alphaUcPeriod"/>
            </a:pPr>
            <a:r>
              <a:rPr lang="en" sz="2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거래내역조회</a:t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Roboto"/>
              <a:buAutoNum type="alphaUcPeriod"/>
            </a:pPr>
            <a:r>
              <a:rPr lang="en" sz="2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수익률파악</a:t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6040384" y="6491428"/>
            <a:ext cx="3000000" cy="19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Roboto"/>
              <a:buAutoNum type="alphaUcPeriod"/>
            </a:pPr>
            <a:r>
              <a:rPr lang="en" sz="2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모의 &amp; 실제 투자 내역 공유</a:t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0012370" y="6493489"/>
            <a:ext cx="32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Roboto"/>
              <a:buAutoNum type="alphaUcPeriod"/>
            </a:pPr>
            <a:r>
              <a:rPr lang="en" sz="2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실시간 주식투자뉴스</a:t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6357201" y="9166325"/>
            <a:ext cx="10974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24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4516393" y="6512676"/>
            <a:ext cx="324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Roboto"/>
              <a:buAutoNum type="alphaUcPeriod"/>
            </a:pPr>
            <a:r>
              <a:rPr lang="en" sz="2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사용자들간의 </a:t>
            </a:r>
            <a:br>
              <a:rPr lang="en" sz="2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실시간 소통</a:t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5765150" y="1344575"/>
            <a:ext cx="12124500" cy="149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6282000" y="1767950"/>
            <a:ext cx="4651462" cy="1696100"/>
          </a:xfrm>
          <a:prstGeom prst="flowChartOffpageConnector">
            <a:avLst/>
          </a:prstGeom>
          <a:solidFill>
            <a:srgbClr val="37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</a:rPr>
              <a:t>모의투자</a:t>
            </a:r>
            <a:endParaRPr b="1" sz="3700">
              <a:solidFill>
                <a:srgbClr val="FFFFFF"/>
              </a:solidFill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11744482" y="1767950"/>
            <a:ext cx="4451793" cy="1696100"/>
          </a:xfrm>
          <a:prstGeom prst="flowChartOffpageConnector">
            <a:avLst/>
          </a:prstGeom>
          <a:solidFill>
            <a:srgbClr val="37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</a:rPr>
              <a:t>커뮤니티</a:t>
            </a:r>
            <a:endParaRPr b="1" sz="3700">
              <a:solidFill>
                <a:srgbClr val="FFFFFF"/>
              </a:solidFill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6691925" y="3464050"/>
            <a:ext cx="4443600" cy="5514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UcPeriod"/>
            </a:pPr>
            <a:r>
              <a:rPr b="1" lang="en" sz="2200"/>
              <a:t>유저의 모의투자 거래기록</a:t>
            </a:r>
            <a:endParaRPr b="1"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UcPeriod"/>
            </a:pPr>
            <a:r>
              <a:rPr b="1" lang="en" sz="2200"/>
              <a:t>수익률 데이터 공유</a:t>
            </a:r>
            <a:endParaRPr b="1"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UcPeriod"/>
            </a:pPr>
            <a:r>
              <a:rPr b="1" lang="en" sz="2200"/>
              <a:t>주가지수 차트</a:t>
            </a:r>
            <a:endParaRPr b="1"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UcPeriod"/>
            </a:pPr>
            <a:r>
              <a:rPr b="1" lang="en" sz="2200"/>
              <a:t>실시간 주식뉴스</a:t>
            </a:r>
            <a:endParaRPr b="1" sz="2200"/>
          </a:p>
        </p:txBody>
      </p:sp>
      <p:sp>
        <p:nvSpPr>
          <p:cNvPr id="151" name="Google Shape;151;p23"/>
          <p:cNvSpPr txBox="1"/>
          <p:nvPr>
            <p:ph idx="2" type="subTitle"/>
          </p:nvPr>
        </p:nvSpPr>
        <p:spPr>
          <a:xfrm>
            <a:off x="12202032" y="2843375"/>
            <a:ext cx="5121000" cy="52359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lphaUcPeriod"/>
            </a:pPr>
            <a:r>
              <a:rPr b="1" lang="en" sz="2200">
                <a:solidFill>
                  <a:srgbClr val="000000"/>
                </a:solidFill>
              </a:rPr>
              <a:t>부적절한글 신고기능</a:t>
            </a:r>
            <a:endParaRPr b="1"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lphaUcPeriod"/>
            </a:pPr>
            <a:r>
              <a:rPr b="1" lang="en" sz="2200">
                <a:solidFill>
                  <a:srgbClr val="000000"/>
                </a:solidFill>
              </a:rPr>
              <a:t>인기글 상단노출</a:t>
            </a:r>
            <a:endParaRPr b="1"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lphaUcPeriod"/>
            </a:pPr>
            <a:r>
              <a:rPr b="1" lang="en" sz="2200">
                <a:solidFill>
                  <a:srgbClr val="000000"/>
                </a:solidFill>
              </a:rPr>
              <a:t>공시정보</a:t>
            </a:r>
            <a:endParaRPr b="1"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lphaUcPeriod"/>
            </a:pPr>
            <a:r>
              <a:rPr b="1" lang="en" sz="2200">
                <a:solidFill>
                  <a:srgbClr val="000000"/>
                </a:solidFill>
              </a:rPr>
              <a:t>유저 포트폴리오</a:t>
            </a:r>
            <a:endParaRPr b="1"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lphaUcPeriod"/>
            </a:pPr>
            <a:r>
              <a:rPr b="1" lang="en" sz="2200">
                <a:solidFill>
                  <a:srgbClr val="000000"/>
                </a:solidFill>
              </a:rPr>
              <a:t>커뮤니티 활동에 따른 등급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1128929" y="1172625"/>
            <a:ext cx="48414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51FF"/>
                </a:solidFill>
                <a:latin typeface="Roboto"/>
                <a:ea typeface="Roboto"/>
                <a:cs typeface="Roboto"/>
                <a:sym typeface="Roboto"/>
              </a:rPr>
              <a:t>Service Plan</a:t>
            </a:r>
            <a:endParaRPr b="1">
              <a:solidFill>
                <a:srgbClr val="375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3" name="Google Shape;153;p23"/>
          <p:cNvGrpSpPr/>
          <p:nvPr/>
        </p:nvGrpSpPr>
        <p:grpSpPr>
          <a:xfrm>
            <a:off x="1720475" y="4572275"/>
            <a:ext cx="3330000" cy="3432900"/>
            <a:chOff x="1410200" y="2543300"/>
            <a:chExt cx="3330000" cy="3432900"/>
          </a:xfrm>
        </p:grpSpPr>
        <p:sp>
          <p:nvSpPr>
            <p:cNvPr id="154" name="Google Shape;154;p23"/>
            <p:cNvSpPr/>
            <p:nvPr/>
          </p:nvSpPr>
          <p:spPr>
            <a:xfrm>
              <a:off x="1410200" y="2543300"/>
              <a:ext cx="3330000" cy="3432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42888" rotWithShape="0" algn="bl" dir="4560000" dist="47625">
                <a:srgbClr val="000000">
                  <a:alpha val="2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" name="Google Shape;15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8963" y="2767250"/>
              <a:ext cx="2592470" cy="25924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16357201" y="9166325"/>
            <a:ext cx="1097400" cy="6399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 by Zach Gross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